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notesSlides/notesSlide4.xml" ContentType="application/vnd.openxmlformats-officedocument.presentationml.notesSlide+xml"/>
  <Override PartName="/ppt/tags/tag6.xml" ContentType="application/vnd.openxmlformats-officedocument.presentationml.tags+xml"/>
  <Override PartName="/ppt/notesSlides/notesSlide5.xml" ContentType="application/vnd.openxmlformats-officedocument.presentationml.notesSlide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ppt/tags/tag12.xml" ContentType="application/vnd.openxmlformats-officedocument.presentationml.tags+xml"/>
  <Override PartName="/ppt/notesSlides/notesSlide12.xml" ContentType="application/vnd.openxmlformats-officedocument.presentationml.notesSlide+xml"/>
  <Override PartName="/ppt/tags/tag13.xml" ContentType="application/vnd.openxmlformats-officedocument.presentationml.tags+xml"/>
  <Override PartName="/ppt/notesSlides/notesSlide13.xml" ContentType="application/vnd.openxmlformats-officedocument.presentationml.notesSlide+xml"/>
  <Override PartName="/ppt/tags/tag14.xml" ContentType="application/vnd.openxmlformats-officedocument.presentationml.tags+xml"/>
  <Override PartName="/ppt/notesSlides/notesSlide14.xml" ContentType="application/vnd.openxmlformats-officedocument.presentationml.notesSlide+xml"/>
  <Override PartName="/ppt/tags/tag15.xml" ContentType="application/vnd.openxmlformats-officedocument.presentationml.tags+xml"/>
  <Override PartName="/ppt/notesSlides/notesSlide1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6.xml" ContentType="application/vnd.openxmlformats-officedocument.presentationml.notesSlide+xml"/>
  <Override PartName="/ppt/tags/tag18.xml" ContentType="application/vnd.openxmlformats-officedocument.presentationml.tags+xml"/>
  <Override PartName="/ppt/notesSlides/notesSlide17.xml" ContentType="application/vnd.openxmlformats-officedocument.presentationml.notesSlide+xml"/>
  <Override PartName="/ppt/tags/tag19.xml" ContentType="application/vnd.openxmlformats-officedocument.presentationml.tags+xml"/>
  <Override PartName="/ppt/notesSlides/notesSlide18.xml" ContentType="application/vnd.openxmlformats-officedocument.presentationml.notesSlide+xml"/>
  <Override PartName="/ppt/tags/tag20.xml" ContentType="application/vnd.openxmlformats-officedocument.presentationml.tags+xml"/>
  <Override PartName="/ppt/notesSlides/notesSlide19.xml" ContentType="application/vnd.openxmlformats-officedocument.presentationml.notesSlide+xml"/>
  <Override PartName="/ppt/tags/tag21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22.xml" ContentType="application/vnd.openxmlformats-officedocument.presentationml.tags+xml"/>
  <Override PartName="/ppt/notesSlides/notesSlide22.xml" ContentType="application/vnd.openxmlformats-officedocument.presentationml.notesSlide+xml"/>
  <Override PartName="/ppt/tags/tag23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24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tags/tag27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tags/tag28.xml" ContentType="application/vnd.openxmlformats-officedocument.presentationml.tags+xml"/>
  <Override PartName="/ppt/notesSlides/notesSlide32.xml" ContentType="application/vnd.openxmlformats-officedocument.presentationml.notesSlide+xml"/>
  <Override PartName="/ppt/tags/tag29.xml" ContentType="application/vnd.openxmlformats-officedocument.presentationml.tags+xml"/>
  <Override PartName="/ppt/notesSlides/notesSlide33.xml" ContentType="application/vnd.openxmlformats-officedocument.presentationml.notesSlide+xml"/>
  <Override PartName="/ppt/tags/tag30.xml" ContentType="application/vnd.openxmlformats-officedocument.presentationml.tags+xml"/>
  <Override PartName="/ppt/notesSlides/notesSlide34.xml" ContentType="application/vnd.openxmlformats-officedocument.presentationml.notesSlide+xml"/>
  <Override PartName="/ppt/tags/tag31.xml" ContentType="application/vnd.openxmlformats-officedocument.presentationml.tags+xml"/>
  <Override PartName="/ppt/notesSlides/notesSlide35.xml" ContentType="application/vnd.openxmlformats-officedocument.presentationml.notesSlide+xml"/>
  <Override PartName="/ppt/tags/tag32.xml" ContentType="application/vnd.openxmlformats-officedocument.presentationml.tags+xml"/>
  <Override PartName="/ppt/notesSlides/notesSlide36.xml" ContentType="application/vnd.openxmlformats-officedocument.presentationml.notesSlide+xml"/>
  <Override PartName="/ppt/tags/tag33.xml" ContentType="application/vnd.openxmlformats-officedocument.presentationml.tags+xml"/>
  <Override PartName="/ppt/notesSlides/notesSlide37.xml" ContentType="application/vnd.openxmlformats-officedocument.presentationml.notesSlide+xml"/>
  <Override PartName="/ppt/tags/tag34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tags/tag35.xml" ContentType="application/vnd.openxmlformats-officedocument.presentationml.tags+xml"/>
  <Override PartName="/ppt/notesSlides/notesSlide41.xml" ContentType="application/vnd.openxmlformats-officedocument.presentationml.notesSlide+xml"/>
  <Override PartName="/ppt/tags/tag36.xml" ContentType="application/vnd.openxmlformats-officedocument.presentationml.tags+xml"/>
  <Override PartName="/ppt/notesSlides/notesSlide42.xml" ContentType="application/vnd.openxmlformats-officedocument.presentationml.notesSlide+xml"/>
  <Override PartName="/ppt/tags/tag37.xml" ContentType="application/vnd.openxmlformats-officedocument.presentationml.tags+xml"/>
  <Override PartName="/ppt/notesSlides/notesSlide43.xml" ContentType="application/vnd.openxmlformats-officedocument.presentationml.notesSlide+xml"/>
  <Override PartName="/ppt/tags/tag38.xml" ContentType="application/vnd.openxmlformats-officedocument.presentationml.tags+xml"/>
  <Override PartName="/ppt/notesSlides/notesSlide44.xml" ContentType="application/vnd.openxmlformats-officedocument.presentationml.notesSlide+xml"/>
  <Override PartName="/ppt/tags/tag39.xml" ContentType="application/vnd.openxmlformats-officedocument.presentationml.tags+xml"/>
  <Override PartName="/ppt/notesSlides/notesSlide45.xml" ContentType="application/vnd.openxmlformats-officedocument.presentationml.notesSlide+xml"/>
  <Override PartName="/ppt/tags/tag40.xml" ContentType="application/vnd.openxmlformats-officedocument.presentationml.tags+xml"/>
  <Override PartName="/ppt/notesSlides/notesSlide46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47.xml" ContentType="application/vnd.openxmlformats-officedocument.presentationml.notesSlide+xml"/>
  <Override PartName="/ppt/tags/tag44.xml" ContentType="application/vnd.openxmlformats-officedocument.presentationml.tags+xml"/>
  <Override PartName="/ppt/notesSlides/notesSlide48.xml" ContentType="application/vnd.openxmlformats-officedocument.presentationml.notesSlide+xml"/>
  <Override PartName="/ppt/tags/tag45.xml" ContentType="application/vnd.openxmlformats-officedocument.presentationml.tags+xml"/>
  <Override PartName="/ppt/notesSlides/notesSlide49.xml" ContentType="application/vnd.openxmlformats-officedocument.presentationml.notesSlide+xml"/>
  <Override PartName="/ppt/tags/tag46.xml" ContentType="application/vnd.openxmlformats-officedocument.presentationml.tags+xml"/>
  <Override PartName="/ppt/notesSlides/notesSlide50.xml" ContentType="application/vnd.openxmlformats-officedocument.presentationml.notesSlide+xml"/>
  <Override PartName="/ppt/tags/tag47.xml" ContentType="application/vnd.openxmlformats-officedocument.presentationml.tags+xml"/>
  <Override PartName="/ppt/notesSlides/notesSlide51.xml" ContentType="application/vnd.openxmlformats-officedocument.presentationml.notesSlide+xml"/>
  <Override PartName="/ppt/tags/tag48.xml" ContentType="application/vnd.openxmlformats-officedocument.presentationml.tags+xml"/>
  <Override PartName="/ppt/notesSlides/notesSlide52.xml" ContentType="application/vnd.openxmlformats-officedocument.presentationml.notesSlide+xml"/>
  <Override PartName="/ppt/tags/tag49.xml" ContentType="application/vnd.openxmlformats-officedocument.presentationml.tags+xml"/>
  <Override PartName="/ppt/notesSlides/notesSlide53.xml" ContentType="application/vnd.openxmlformats-officedocument.presentationml.notesSlide+xml"/>
  <Override PartName="/ppt/tags/tag50.xml" ContentType="application/vnd.openxmlformats-officedocument.presentationml.tags+xml"/>
  <Override PartName="/ppt/notesSlides/notesSlide54.xml" ContentType="application/vnd.openxmlformats-officedocument.presentationml.notesSlide+xml"/>
  <Override PartName="/ppt/tags/tag51.xml" ContentType="application/vnd.openxmlformats-officedocument.presentationml.tags+xml"/>
  <Override PartName="/ppt/notesSlides/notesSlide55.xml" ContentType="application/vnd.openxmlformats-officedocument.presentationml.notesSlide+xml"/>
  <Override PartName="/ppt/tags/tag52.xml" ContentType="application/vnd.openxmlformats-officedocument.presentationml.tags+xml"/>
  <Override PartName="/ppt/notesSlides/notesSlide56.xml" ContentType="application/vnd.openxmlformats-officedocument.presentationml.notesSlide+xml"/>
  <Override PartName="/ppt/tags/tag53.xml" ContentType="application/vnd.openxmlformats-officedocument.presentationml.tags+xml"/>
  <Override PartName="/ppt/notesSlides/notesSlide57.xml" ContentType="application/vnd.openxmlformats-officedocument.presentationml.notesSlide+xml"/>
  <Override PartName="/ppt/tags/tag54.xml" ContentType="application/vnd.openxmlformats-officedocument.presentationml.tags+xml"/>
  <Override PartName="/ppt/notesSlides/notesSlide58.xml" ContentType="application/vnd.openxmlformats-officedocument.presentationml.notesSlide+xml"/>
  <Override PartName="/ppt/tags/tag55.xml" ContentType="application/vnd.openxmlformats-officedocument.presentationml.tags+xml"/>
  <Override PartName="/ppt/notesSlides/notesSlide59.xml" ContentType="application/vnd.openxmlformats-officedocument.presentationml.notesSlide+xml"/>
  <Override PartName="/ppt/tags/tag56.xml" ContentType="application/vnd.openxmlformats-officedocument.presentationml.tags+xml"/>
  <Override PartName="/ppt/notesSlides/notesSlide60.xml" ContentType="application/vnd.openxmlformats-officedocument.presentationml.notesSlide+xml"/>
  <Override PartName="/ppt/tags/tag57.xml" ContentType="application/vnd.openxmlformats-officedocument.presentationml.tags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tags/tag58.xml" ContentType="application/vnd.openxmlformats-officedocument.presentationml.tags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tags/tag59.xml" ContentType="application/vnd.openxmlformats-officedocument.presentationml.tags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tags/tag60.xml" ContentType="application/vnd.openxmlformats-officedocument.presentationml.tags+xml"/>
  <Override PartName="/ppt/notesSlides/notesSlide74.xml" ContentType="application/vnd.openxmlformats-officedocument.presentationml.notesSlide+xml"/>
  <Override PartName="/ppt/tags/tag61.xml" ContentType="application/vnd.openxmlformats-officedocument.presentationml.tags+xml"/>
  <Override PartName="/ppt/notesSlides/notesSlide75.xml" ContentType="application/vnd.openxmlformats-officedocument.presentationml.notesSlide+xml"/>
  <Override PartName="/ppt/tags/tag62.xml" ContentType="application/vnd.openxmlformats-officedocument.presentationml.tags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tags/tag63.xml" ContentType="application/vnd.openxmlformats-officedocument.presentationml.tags+xml"/>
  <Override PartName="/ppt/notesSlides/notesSlide84.xml" ContentType="application/vnd.openxmlformats-officedocument.presentationml.notesSlide+xml"/>
  <Override PartName="/ppt/tags/tag64.xml" ContentType="application/vnd.openxmlformats-officedocument.presentationml.tags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tags/tag65.xml" ContentType="application/vnd.openxmlformats-officedocument.presentationml.tags+xml"/>
  <Override PartName="/ppt/notesSlides/notesSlide87.xml" ContentType="application/vnd.openxmlformats-officedocument.presentationml.notesSlide+xml"/>
  <Override PartName="/ppt/tags/tag66.xml" ContentType="application/vnd.openxmlformats-officedocument.presentationml.tags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tags/tag67.xml" ContentType="application/vnd.openxmlformats-officedocument.presentationml.tags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tags/tag68.xml" ContentType="application/vnd.openxmlformats-officedocument.presentationml.tags+xml"/>
  <Override PartName="/ppt/notesSlides/notesSlide95.xml" ContentType="application/vnd.openxmlformats-officedocument.presentationml.notesSlide+xml"/>
  <Override PartName="/ppt/tags/tag69.xml" ContentType="application/vnd.openxmlformats-officedocument.presentationml.tags+xml"/>
  <Override PartName="/ppt/notesSlides/notesSlide96.xml" ContentType="application/vnd.openxmlformats-officedocument.presentationml.notesSlide+xml"/>
  <Override PartName="/ppt/tags/tag70.xml" ContentType="application/vnd.openxmlformats-officedocument.presentationml.tags+xml"/>
  <Override PartName="/ppt/notesSlides/notesSlide97.xml" ContentType="application/vnd.openxmlformats-officedocument.presentationml.notesSlide+xml"/>
  <Override PartName="/ppt/tags/tag71.xml" ContentType="application/vnd.openxmlformats-officedocument.presentationml.tags+xml"/>
  <Override PartName="/ppt/notesSlides/notesSlide98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99.xml" ContentType="application/vnd.openxmlformats-officedocument.presentationml.notesSlide+xml"/>
  <Override PartName="/ppt/tags/tag75.xml" ContentType="application/vnd.openxmlformats-officedocument.presentationml.tags+xml"/>
  <Override PartName="/ppt/notesSlides/notesSlide100.xml" ContentType="application/vnd.openxmlformats-officedocument.presentationml.notesSlide+xml"/>
  <Override PartName="/ppt/tags/tag76.xml" ContentType="application/vnd.openxmlformats-officedocument.presentationml.tags+xml"/>
  <Override PartName="/ppt/notesSlides/notesSlide101.xml" ContentType="application/vnd.openxmlformats-officedocument.presentationml.notesSlide+xml"/>
  <Override PartName="/ppt/tags/tag77.xml" ContentType="application/vnd.openxmlformats-officedocument.presentationml.tags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tags/tag78.xml" ContentType="application/vnd.openxmlformats-officedocument.presentationml.tags+xml"/>
  <Override PartName="/ppt/notesSlides/notesSlide105.xml" ContentType="application/vnd.openxmlformats-officedocument.presentationml.notesSlide+xml"/>
  <Override PartName="/ppt/tags/tag79.xml" ContentType="application/vnd.openxmlformats-officedocument.presentationml.tags+xml"/>
  <Override PartName="/ppt/notesSlides/notesSlide106.xml" ContentType="application/vnd.openxmlformats-officedocument.presentationml.notesSlide+xml"/>
  <Override PartName="/ppt/tags/tag80.xml" ContentType="application/vnd.openxmlformats-officedocument.presentationml.tags+xml"/>
  <Override PartName="/ppt/notesSlides/notesSlide107.xml" ContentType="application/vnd.openxmlformats-officedocument.presentationml.notesSlide+xml"/>
  <Override PartName="/ppt/tags/tag81.xml" ContentType="application/vnd.openxmlformats-officedocument.presentationml.tags+xml"/>
  <Override PartName="/ppt/notesSlides/notesSlide108.xml" ContentType="application/vnd.openxmlformats-officedocument.presentationml.notesSlide+xml"/>
  <Override PartName="/ppt/tags/tag82.xml" ContentType="application/vnd.openxmlformats-officedocument.presentationml.tags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tags/tag83.xml" ContentType="application/vnd.openxmlformats-officedocument.presentationml.tags+xml"/>
  <Override PartName="/ppt/notesSlides/notesSlide111.xml" ContentType="application/vnd.openxmlformats-officedocument.presentationml.notesSlide+xml"/>
  <Override PartName="/ppt/tags/tag84.xml" ContentType="application/vnd.openxmlformats-officedocument.presentationml.tags+xml"/>
  <Override PartName="/ppt/notesSlides/notesSlide112.xml" ContentType="application/vnd.openxmlformats-officedocument.presentationml.notesSlide+xml"/>
  <Override PartName="/ppt/tags/tag85.xml" ContentType="application/vnd.openxmlformats-officedocument.presentationml.tags+xml"/>
  <Override PartName="/ppt/notesSlides/notesSlide113.xml" ContentType="application/vnd.openxmlformats-officedocument.presentationml.notesSlide+xml"/>
  <Override PartName="/ppt/tags/tag86.xml" ContentType="application/vnd.openxmlformats-officedocument.presentationml.tags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tags/tag87.xml" ContentType="application/vnd.openxmlformats-officedocument.presentationml.tags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tags/tag88.xml" ContentType="application/vnd.openxmlformats-officedocument.presentationml.tags+xml"/>
  <Override PartName="/ppt/notesSlides/notesSlide122.xml" ContentType="application/vnd.openxmlformats-officedocument.presentationml.notesSlide+xml"/>
  <Override PartName="/ppt/tags/tag89.xml" ContentType="application/vnd.openxmlformats-officedocument.presentationml.tags+xml"/>
  <Override PartName="/ppt/notesSlides/notesSlide123.xml" ContentType="application/vnd.openxmlformats-officedocument.presentationml.notesSlide+xml"/>
  <Override PartName="/ppt/tags/tag90.xml" ContentType="application/vnd.openxmlformats-officedocument.presentationml.tags+xml"/>
  <Override PartName="/ppt/notesSlides/notesSlide124.xml" ContentType="application/vnd.openxmlformats-officedocument.presentationml.notesSlide+xml"/>
  <Override PartName="/ppt/tags/tag91.xml" ContentType="application/vnd.openxmlformats-officedocument.presentationml.tags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tags/tag92.xml" ContentType="application/vnd.openxmlformats-officedocument.presentationml.tags+xml"/>
  <Override PartName="/ppt/notesSlides/notesSlide128.xml" ContentType="application/vnd.openxmlformats-officedocument.presentationml.notesSlide+xml"/>
  <Override PartName="/ppt/tags/tag93.xml" ContentType="application/vnd.openxmlformats-officedocument.presentationml.tags+xml"/>
  <Override PartName="/ppt/notesSlides/notesSlide129.xml" ContentType="application/vnd.openxmlformats-officedocument.presentationml.notesSlide+xml"/>
  <Override PartName="/ppt/tags/tag94.xml" ContentType="application/vnd.openxmlformats-officedocument.presentationml.tags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notesSlides/notesSlide132.xml" ContentType="application/vnd.openxmlformats-officedocument.presentationml.notesSlide+xml"/>
  <Override PartName="/ppt/tags/tag98.xml" ContentType="application/vnd.openxmlformats-officedocument.presentationml.tags+xml"/>
  <Override PartName="/ppt/notesSlides/notesSlide133.xml" ContentType="application/vnd.openxmlformats-officedocument.presentationml.notesSlide+xml"/>
  <Override PartName="/ppt/tags/tag99.xml" ContentType="application/vnd.openxmlformats-officedocument.presentationml.tags+xml"/>
  <Override PartName="/ppt/notesSlides/notesSlide134.xml" ContentType="application/vnd.openxmlformats-officedocument.presentationml.notesSlide+xml"/>
  <Override PartName="/ppt/tags/tag100.xml" ContentType="application/vnd.openxmlformats-officedocument.presentationml.tags+xml"/>
  <Override PartName="/ppt/notesSlides/notesSlide135.xml" ContentType="application/vnd.openxmlformats-officedocument.presentationml.notesSlide+xml"/>
  <Override PartName="/ppt/tags/tag101.xml" ContentType="application/vnd.openxmlformats-officedocument.presentationml.tags+xml"/>
  <Override PartName="/ppt/notesSlides/notesSlide136.xml" ContentType="application/vnd.openxmlformats-officedocument.presentationml.notesSlide+xml"/>
  <Override PartName="/ppt/tags/tag102.xml" ContentType="application/vnd.openxmlformats-officedocument.presentationml.tags+xml"/>
  <Override PartName="/ppt/notesSlides/notesSlide137.xml" ContentType="application/vnd.openxmlformats-officedocument.presentationml.notesSlide+xml"/>
  <Override PartName="/ppt/tags/tag103.xml" ContentType="application/vnd.openxmlformats-officedocument.presentationml.tags+xml"/>
  <Override PartName="/ppt/notesSlides/notesSlide138.xml" ContentType="application/vnd.openxmlformats-officedocument.presentationml.notesSlide+xml"/>
  <Override PartName="/ppt/tags/tag104.xml" ContentType="application/vnd.openxmlformats-officedocument.presentationml.tags+xml"/>
  <Override PartName="/ppt/notesSlides/notesSlide139.xml" ContentType="application/vnd.openxmlformats-officedocument.presentationml.notesSlide+xml"/>
  <Override PartName="/ppt/tags/tag105.xml" ContentType="application/vnd.openxmlformats-officedocument.presentationml.tags+xml"/>
  <Override PartName="/ppt/notesSlides/notesSlide140.xml" ContentType="application/vnd.openxmlformats-officedocument.presentationml.notesSlide+xml"/>
  <Override PartName="/ppt/tags/tag106.xml" ContentType="application/vnd.openxmlformats-officedocument.presentationml.tags+xml"/>
  <Override PartName="/ppt/notesSlides/notesSlide141.xml" ContentType="application/vnd.openxmlformats-officedocument.presentationml.notesSlide+xml"/>
  <Override PartName="/ppt/tags/tag107.xml" ContentType="application/vnd.openxmlformats-officedocument.presentationml.tags+xml"/>
  <Override PartName="/ppt/notesSlides/notesSlide142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143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144.xml" ContentType="application/vnd.openxmlformats-officedocument.presentationml.notesSlide+xml"/>
  <Override PartName="/ppt/tags/tag112.xml" ContentType="application/vnd.openxmlformats-officedocument.presentationml.tags+xml"/>
  <Override PartName="/ppt/notesSlides/notesSlide145.xml" ContentType="application/vnd.openxmlformats-officedocument.presentationml.notesSlide+xml"/>
  <Override PartName="/ppt/tags/tag113.xml" ContentType="application/vnd.openxmlformats-officedocument.presentationml.tags+xml"/>
  <Override PartName="/ppt/notesSlides/notesSlide146.xml" ContentType="application/vnd.openxmlformats-officedocument.presentationml.notesSlide+xml"/>
  <Override PartName="/ppt/tags/tag114.xml" ContentType="application/vnd.openxmlformats-officedocument.presentationml.tags+xml"/>
  <Override PartName="/ppt/notesSlides/notesSlide147.xml" ContentType="application/vnd.openxmlformats-officedocument.presentationml.notesSlide+xml"/>
  <Override PartName="/ppt/tags/tag115.xml" ContentType="application/vnd.openxmlformats-officedocument.presentationml.tags+xml"/>
  <Override PartName="/ppt/notesSlides/notesSlide148.xml" ContentType="application/vnd.openxmlformats-officedocument.presentationml.notesSlide+xml"/>
  <Override PartName="/ppt/tags/tag116.xml" ContentType="application/vnd.openxmlformats-officedocument.presentationml.tags+xml"/>
  <Override PartName="/ppt/notesSlides/notesSlide149.xml" ContentType="application/vnd.openxmlformats-officedocument.presentationml.notesSlide+xml"/>
  <Override PartName="/ppt/tags/tag117.xml" ContentType="application/vnd.openxmlformats-officedocument.presentationml.tags+xml"/>
  <Override PartName="/ppt/notesSlides/notesSlide150.xml" ContentType="application/vnd.openxmlformats-officedocument.presentationml.notesSlide+xml"/>
  <Override PartName="/ppt/tags/tag118.xml" ContentType="application/vnd.openxmlformats-officedocument.presentationml.tags+xml"/>
  <Override PartName="/ppt/notesSlides/notesSlide151.xml" ContentType="application/vnd.openxmlformats-officedocument.presentationml.notesSlide+xml"/>
  <Override PartName="/ppt/tags/tag119.xml" ContentType="application/vnd.openxmlformats-officedocument.presentationml.tags+xml"/>
  <Override PartName="/ppt/notesSlides/notesSlide152.xml" ContentType="application/vnd.openxmlformats-officedocument.presentationml.notesSlide+xml"/>
  <Override PartName="/ppt/tags/tag120.xml" ContentType="application/vnd.openxmlformats-officedocument.presentationml.tags+xml"/>
  <Override PartName="/ppt/notesSlides/notesSlide153.xml" ContentType="application/vnd.openxmlformats-officedocument.presentationml.notesSlide+xml"/>
  <Override PartName="/ppt/tags/tag121.xml" ContentType="application/vnd.openxmlformats-officedocument.presentationml.tags+xml"/>
  <Override PartName="/ppt/notesSlides/notesSlide154.xml" ContentType="application/vnd.openxmlformats-officedocument.presentationml.notesSlide+xml"/>
  <Override PartName="/ppt/tags/tag122.xml" ContentType="application/vnd.openxmlformats-officedocument.presentationml.tags+xml"/>
  <Override PartName="/ppt/notesSlides/notesSlide155.xml" ContentType="application/vnd.openxmlformats-officedocument.presentationml.notesSlide+xml"/>
  <Override PartName="/ppt/tags/tag123.xml" ContentType="application/vnd.openxmlformats-officedocument.presentationml.tags+xml"/>
  <Override PartName="/ppt/notesSlides/notesSlide156.xml" ContentType="application/vnd.openxmlformats-officedocument.presentationml.notesSlide+xml"/>
  <Override PartName="/ppt/tags/tag124.xml" ContentType="application/vnd.openxmlformats-officedocument.presentationml.tags+xml"/>
  <Override PartName="/ppt/notesSlides/notesSlide157.xml" ContentType="application/vnd.openxmlformats-officedocument.presentationml.notesSlide+xml"/>
  <Override PartName="/ppt/tags/tag125.xml" ContentType="application/vnd.openxmlformats-officedocument.presentationml.tags+xml"/>
  <Override PartName="/ppt/notesSlides/notesSlide158.xml" ContentType="application/vnd.openxmlformats-officedocument.presentationml.notesSlide+xml"/>
  <Override PartName="/ppt/tags/tag126.xml" ContentType="application/vnd.openxmlformats-officedocument.presentationml.tags+xml"/>
  <Override PartName="/ppt/notesSlides/notesSlide159.xml" ContentType="application/vnd.openxmlformats-officedocument.presentationml.notesSlide+xml"/>
  <Override PartName="/ppt/tags/tag127.xml" ContentType="application/vnd.openxmlformats-officedocument.presentationml.tags+xml"/>
  <Override PartName="/ppt/notesSlides/notesSlide1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2"/>
  </p:notesMasterIdLst>
  <p:handoutMasterIdLst>
    <p:handoutMasterId r:id="rId163"/>
  </p:handoutMasterIdLst>
  <p:sldIdLst>
    <p:sldId id="386" r:id="rId2"/>
    <p:sldId id="814" r:id="rId3"/>
    <p:sldId id="1275" r:id="rId4"/>
    <p:sldId id="1274" r:id="rId5"/>
    <p:sldId id="1533" r:id="rId6"/>
    <p:sldId id="1534" r:id="rId7"/>
    <p:sldId id="1535" r:id="rId8"/>
    <p:sldId id="1536" r:id="rId9"/>
    <p:sldId id="1238" r:id="rId10"/>
    <p:sldId id="1537" r:id="rId11"/>
    <p:sldId id="1538" r:id="rId12"/>
    <p:sldId id="1540" r:id="rId13"/>
    <p:sldId id="1541" r:id="rId14"/>
    <p:sldId id="1542" r:id="rId15"/>
    <p:sldId id="1543" r:id="rId16"/>
    <p:sldId id="1544" r:id="rId17"/>
    <p:sldId id="1545" r:id="rId18"/>
    <p:sldId id="1546" r:id="rId19"/>
    <p:sldId id="1626" r:id="rId20"/>
    <p:sldId id="1548" r:id="rId21"/>
    <p:sldId id="1550" r:id="rId22"/>
    <p:sldId id="1551" r:id="rId23"/>
    <p:sldId id="1552" r:id="rId24"/>
    <p:sldId id="1553" r:id="rId25"/>
    <p:sldId id="1554" r:id="rId26"/>
    <p:sldId id="1563" r:id="rId27"/>
    <p:sldId id="1556" r:id="rId28"/>
    <p:sldId id="1557" r:id="rId29"/>
    <p:sldId id="1558" r:id="rId30"/>
    <p:sldId id="1559" r:id="rId31"/>
    <p:sldId id="1560" r:id="rId32"/>
    <p:sldId id="1561" r:id="rId33"/>
    <p:sldId id="1562" r:id="rId34"/>
    <p:sldId id="1627" r:id="rId35"/>
    <p:sldId id="1564" r:id="rId36"/>
    <p:sldId id="1702" r:id="rId37"/>
    <p:sldId id="1565" r:id="rId38"/>
    <p:sldId id="1703" r:id="rId39"/>
    <p:sldId id="1566" r:id="rId40"/>
    <p:sldId id="1567" r:id="rId41"/>
    <p:sldId id="1568" r:id="rId42"/>
    <p:sldId id="1569" r:id="rId43"/>
    <p:sldId id="1628" r:id="rId44"/>
    <p:sldId id="1570" r:id="rId45"/>
    <p:sldId id="1571" r:id="rId46"/>
    <p:sldId id="1572" r:id="rId47"/>
    <p:sldId id="1573" r:id="rId48"/>
    <p:sldId id="1574" r:id="rId49"/>
    <p:sldId id="1629" r:id="rId50"/>
    <p:sldId id="1575" r:id="rId51"/>
    <p:sldId id="1576" r:id="rId52"/>
    <p:sldId id="1577" r:id="rId53"/>
    <p:sldId id="1578" r:id="rId54"/>
    <p:sldId id="1579" r:id="rId55"/>
    <p:sldId id="1580" r:id="rId56"/>
    <p:sldId id="1581" r:id="rId57"/>
    <p:sldId id="1582" r:id="rId58"/>
    <p:sldId id="1583" r:id="rId59"/>
    <p:sldId id="1630" r:id="rId60"/>
    <p:sldId id="1584" r:id="rId61"/>
    <p:sldId id="1591" r:id="rId62"/>
    <p:sldId id="1585" r:id="rId63"/>
    <p:sldId id="1631" r:id="rId64"/>
    <p:sldId id="1593" r:id="rId65"/>
    <p:sldId id="1592" r:id="rId66"/>
    <p:sldId id="1594" r:id="rId67"/>
    <p:sldId id="1596" r:id="rId68"/>
    <p:sldId id="1597" r:id="rId69"/>
    <p:sldId id="1598" r:id="rId70"/>
    <p:sldId id="1599" r:id="rId71"/>
    <p:sldId id="1600" r:id="rId72"/>
    <p:sldId id="1601" r:id="rId73"/>
    <p:sldId id="1603" r:id="rId74"/>
    <p:sldId id="1602" r:id="rId75"/>
    <p:sldId id="1604" r:id="rId76"/>
    <p:sldId id="1632" r:id="rId77"/>
    <p:sldId id="1605" r:id="rId78"/>
    <p:sldId id="1606" r:id="rId79"/>
    <p:sldId id="1607" r:id="rId80"/>
    <p:sldId id="1608" r:id="rId81"/>
    <p:sldId id="1609" r:id="rId82"/>
    <p:sldId id="1610" r:id="rId83"/>
    <p:sldId id="1611" r:id="rId84"/>
    <p:sldId id="1612" r:id="rId85"/>
    <p:sldId id="1613" r:id="rId86"/>
    <p:sldId id="1615" r:id="rId87"/>
    <p:sldId id="1614" r:id="rId88"/>
    <p:sldId id="1633" r:id="rId89"/>
    <p:sldId id="1616" r:id="rId90"/>
    <p:sldId id="1618" r:id="rId91"/>
    <p:sldId id="1619" r:id="rId92"/>
    <p:sldId id="1620" r:id="rId93"/>
    <p:sldId id="1637" r:id="rId94"/>
    <p:sldId id="1621" r:id="rId95"/>
    <p:sldId id="1634" r:id="rId96"/>
    <p:sldId id="1622" r:id="rId97"/>
    <p:sldId id="1638" r:id="rId98"/>
    <p:sldId id="1639" r:id="rId99"/>
    <p:sldId id="1640" r:id="rId100"/>
    <p:sldId id="1623" r:id="rId101"/>
    <p:sldId id="1635" r:id="rId102"/>
    <p:sldId id="1625" r:id="rId103"/>
    <p:sldId id="1636" r:id="rId104"/>
    <p:sldId id="1641" r:id="rId105"/>
    <p:sldId id="1644" r:id="rId106"/>
    <p:sldId id="1643" r:id="rId107"/>
    <p:sldId id="1645" r:id="rId108"/>
    <p:sldId id="1697" r:id="rId109"/>
    <p:sldId id="1646" r:id="rId110"/>
    <p:sldId id="1647" r:id="rId111"/>
    <p:sldId id="1648" r:id="rId112"/>
    <p:sldId id="1649" r:id="rId113"/>
    <p:sldId id="1650" r:id="rId114"/>
    <p:sldId id="1651" r:id="rId115"/>
    <p:sldId id="1652" r:id="rId116"/>
    <p:sldId id="1655" r:id="rId117"/>
    <p:sldId id="1661" r:id="rId118"/>
    <p:sldId id="1656" r:id="rId119"/>
    <p:sldId id="1658" r:id="rId120"/>
    <p:sldId id="1660" r:id="rId121"/>
    <p:sldId id="1659" r:id="rId122"/>
    <p:sldId id="1698" r:id="rId123"/>
    <p:sldId id="1662" r:id="rId124"/>
    <p:sldId id="1664" r:id="rId125"/>
    <p:sldId id="1665" r:id="rId126"/>
    <p:sldId id="1666" r:id="rId127"/>
    <p:sldId id="1667" r:id="rId128"/>
    <p:sldId id="1671" r:id="rId129"/>
    <p:sldId id="1668" r:id="rId130"/>
    <p:sldId id="1669" r:id="rId131"/>
    <p:sldId id="1670" r:id="rId132"/>
    <p:sldId id="1672" r:id="rId133"/>
    <p:sldId id="1673" r:id="rId134"/>
    <p:sldId id="1674" r:id="rId135"/>
    <p:sldId id="1675" r:id="rId136"/>
    <p:sldId id="1676" r:id="rId137"/>
    <p:sldId id="1679" r:id="rId138"/>
    <p:sldId id="1678" r:id="rId139"/>
    <p:sldId id="1680" r:id="rId140"/>
    <p:sldId id="1681" r:id="rId141"/>
    <p:sldId id="1704" r:id="rId142"/>
    <p:sldId id="1682" r:id="rId143"/>
    <p:sldId id="1683" r:id="rId144"/>
    <p:sldId id="1685" r:id="rId145"/>
    <p:sldId id="1700" r:id="rId146"/>
    <p:sldId id="1699" r:id="rId147"/>
    <p:sldId id="1684" r:id="rId148"/>
    <p:sldId id="1686" r:id="rId149"/>
    <p:sldId id="1687" r:id="rId150"/>
    <p:sldId id="1688" r:id="rId151"/>
    <p:sldId id="1689" r:id="rId152"/>
    <p:sldId id="1690" r:id="rId153"/>
    <p:sldId id="1691" r:id="rId154"/>
    <p:sldId id="1701" r:id="rId155"/>
    <p:sldId id="1692" r:id="rId156"/>
    <p:sldId id="1693" r:id="rId157"/>
    <p:sldId id="1694" r:id="rId158"/>
    <p:sldId id="1695" r:id="rId159"/>
    <p:sldId id="1696" r:id="rId160"/>
    <p:sldId id="757" r:id="rId161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Brake" initials="JB" lastIdx="25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bw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1D40EF"/>
    <a:srgbClr val="32A6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93" autoAdjust="0"/>
    <p:restoredTop sz="90877" autoAdjust="0"/>
  </p:normalViewPr>
  <p:slideViewPr>
    <p:cSldViewPr>
      <p:cViewPr varScale="1">
        <p:scale>
          <a:sx n="84" d="100"/>
          <a:sy n="84" d="100"/>
        </p:scale>
        <p:origin x="1574" y="5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92" d="100"/>
          <a:sy n="192" d="100"/>
        </p:scale>
        <p:origin x="1520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presProps" Target="presProps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358DC7-2DB0-F743-B206-666BD2CB356D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EB4F19-52D0-CA4D-A6ED-ADA89533F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36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D5E47-F045-4C01-A154-66E3997AD169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3EC52C-64D1-4EF5-AC14-14AF6A3FC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810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8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0.xml"/><Relationship Id="rId1" Type="http://schemas.openxmlformats.org/officeDocument/2006/relationships/notesMaster" Target="../notesMasters/notesMaster1.xml"/></Relationships>
</file>

<file path=ppt/notesSlides/_rels/notesSlide1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068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546455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64707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461325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942472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34303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092451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27481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95037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67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108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24475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109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1468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846518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0577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36851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44115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138060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45386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03615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27943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586907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02677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119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13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76248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89668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534823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775184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5393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166955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327468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762684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51122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32792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890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4175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772738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53938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283820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313266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83397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075879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194676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8268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66665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0629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03445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63373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57722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781981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564526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213764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983254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78823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04551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05901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149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7828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98145"/>
      </p:ext>
    </p:extLst>
  </p:cSld>
  <p:clrMapOvr>
    <a:masterClrMapping/>
  </p:clrMapOvr>
</p:notes>
</file>

<file path=ppt/notesSlides/notesSlide1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776994"/>
      </p:ext>
    </p:extLst>
  </p:cSld>
  <p:clrMapOvr>
    <a:masterClrMapping/>
  </p:clrMapOvr>
</p:notes>
</file>

<file path=ppt/notesSlides/notesSlide1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94560"/>
      </p:ext>
    </p:extLst>
  </p:cSld>
  <p:clrMapOvr>
    <a:masterClrMapping/>
  </p:clrMapOvr>
</p:notes>
</file>

<file path=ppt/notesSlides/notesSlide1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38587"/>
      </p:ext>
    </p:extLst>
  </p:cSld>
  <p:clrMapOvr>
    <a:masterClrMapping/>
  </p:clrMapOvr>
</p:notes>
</file>

<file path=ppt/notesSlides/notesSlide1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903315"/>
      </p:ext>
    </p:extLst>
  </p:cSld>
  <p:clrMapOvr>
    <a:masterClrMapping/>
  </p:clrMapOvr>
</p:notes>
</file>

<file path=ppt/notesSlides/notesSlide1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44852"/>
      </p:ext>
    </p:extLst>
  </p:cSld>
  <p:clrMapOvr>
    <a:masterClrMapping/>
  </p:clrMapOvr>
</p:notes>
</file>

<file path=ppt/notesSlides/notesSlide1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68338"/>
      </p:ext>
    </p:extLst>
  </p:cSld>
  <p:clrMapOvr>
    <a:masterClrMapping/>
  </p:clrMapOvr>
</p:notes>
</file>

<file path=ppt/notesSlides/notesSlide1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75769"/>
      </p:ext>
    </p:extLst>
  </p:cSld>
  <p:clrMapOvr>
    <a:masterClrMapping/>
  </p:clrMapOvr>
</p:notes>
</file>

<file path=ppt/notesSlides/notesSlide1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14538"/>
      </p:ext>
    </p:extLst>
  </p:cSld>
  <p:clrMapOvr>
    <a:masterClrMapping/>
  </p:clrMapOvr>
</p:notes>
</file>

<file path=ppt/notesSlides/notesSlide1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537"/>
      </p:ext>
    </p:extLst>
  </p:cSld>
  <p:clrMapOvr>
    <a:masterClrMapping/>
  </p:clrMapOvr>
</p:notes>
</file>

<file path=ppt/notesSlides/notesSlide1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159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494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580576"/>
      </p:ext>
    </p:extLst>
  </p:cSld>
  <p:clrMapOvr>
    <a:masterClrMapping/>
  </p:clrMapOvr>
</p:notes>
</file>

<file path=ppt/notesSlides/notesSlide1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66788" eaLnBrk="0" hangingPunct="0"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66788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eaLnBrk="1" hangingPunct="1"/>
            <a:fld id="{09316B91-6EC7-44FA-904A-DEB4C956EB6A}" type="slidenum">
              <a:rPr lang="en-US" sz="1200">
                <a:latin typeface="Times New Roman" pitchFamily="18" charset="0"/>
              </a:rPr>
              <a:pPr eaLnBrk="1" hangingPunct="1"/>
              <a:t>160</a:t>
            </a:fld>
            <a:endParaRPr lang="en-US" sz="1200">
              <a:latin typeface="Times New Roman" pitchFamily="18" charset="0"/>
            </a:endParaRPr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0336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757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18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814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273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26144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5701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149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930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47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273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42307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74700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5474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29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520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0861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40162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631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377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0607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70523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76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930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7935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39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661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5957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12726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7580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709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5541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01702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4815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9376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09320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48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66349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838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990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07191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28547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140813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7429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9215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0189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3125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81539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58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45131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712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56083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9329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81872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9558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9786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6349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736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7450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79034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14228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69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4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1148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76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87249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963260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7837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17836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2601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97109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64675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94058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79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015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836117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80818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870606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35206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144257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881100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85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454121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244172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3122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88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8970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89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24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1850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90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633427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91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671486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92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515494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93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182028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94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624291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3EC52C-64D1-4EF5-AC14-14AF6A3FC30C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6684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96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19642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97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41627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98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20516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1AAD16-29C4-4B0D-9509-B54CCCEEDE43}" type="slidenum">
              <a:rPr lang="en-US"/>
              <a:pPr/>
              <a:t>99</a:t>
            </a:fld>
            <a:endParaRPr lang="en-US"/>
          </a:p>
        </p:txBody>
      </p:sp>
      <p:sp>
        <p:nvSpPr>
          <p:cNvPr id="962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964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8B95755-7905-5D42-BBB8-DA95748EB582}"/>
              </a:ext>
            </a:extLst>
          </p:cNvPr>
          <p:cNvSpPr/>
          <p:nvPr userDrawn="1"/>
        </p:nvSpPr>
        <p:spPr>
          <a:xfrm>
            <a:off x="154744" y="126608"/>
            <a:ext cx="8820443" cy="6594867"/>
          </a:xfrm>
          <a:prstGeom prst="roundRect">
            <a:avLst/>
          </a:prstGeom>
          <a:solidFill>
            <a:srgbClr val="EEAA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393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7609159-D48E-F349-B256-DB7D17048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1686"/>
            <a:ext cx="7886700" cy="4995277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97B5FEFB-3CBA-0746-B65C-AC24D8B74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ACCF0AD-1768-4647-8DA0-B0101BAFB7A9}"/>
              </a:ext>
            </a:extLst>
          </p:cNvPr>
          <p:cNvSpPr/>
          <p:nvPr userDrawn="1"/>
        </p:nvSpPr>
        <p:spPr>
          <a:xfrm>
            <a:off x="166255" y="6356354"/>
            <a:ext cx="8811489" cy="337610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943E0AD-46FE-A640-B37A-D239E4671D92}"/>
              </a:ext>
            </a:extLst>
          </p:cNvPr>
          <p:cNvSpPr/>
          <p:nvPr userDrawn="1"/>
        </p:nvSpPr>
        <p:spPr>
          <a:xfrm>
            <a:off x="166255" y="148248"/>
            <a:ext cx="8811490" cy="689952"/>
          </a:xfrm>
          <a:prstGeom prst="roundRect">
            <a:avLst/>
          </a:prstGeom>
          <a:solidFill>
            <a:srgbClr val="EEA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4" name="Slide Number Placeholder 1">
            <a:extLst>
              <a:ext uri="{FF2B5EF4-FFF2-40B4-BE49-F238E27FC236}">
                <a16:creationId xmlns:a16="http://schemas.microsoft.com/office/drawing/2014/main" id="{7E3C682F-29F2-4FB8-9CC4-2ADC3CADB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47650" y="6324600"/>
            <a:ext cx="749300" cy="352425"/>
          </a:xfrm>
          <a:prstGeom prst="rect">
            <a:avLst/>
          </a:prstGeom>
        </p:spPr>
        <p:txBody>
          <a:bodyPr/>
          <a:lstStyle/>
          <a:p>
            <a:fld id="{E49FDE98-FD47-6140-A9A6-6873DAAB1D3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AA4915-1EEF-4637-B83B-E99CB39AA1C3}"/>
              </a:ext>
            </a:extLst>
          </p:cNvPr>
          <p:cNvSpPr txBox="1"/>
          <p:nvPr userDrawn="1"/>
        </p:nvSpPr>
        <p:spPr>
          <a:xfrm>
            <a:off x="895351" y="6369051"/>
            <a:ext cx="4057649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Digital Design &amp; Computer Architecture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7677C7-83A2-407B-B998-7EB1394E6E78}"/>
              </a:ext>
            </a:extLst>
          </p:cNvPr>
          <p:cNvSpPr txBox="1"/>
          <p:nvPr userDrawn="1"/>
        </p:nvSpPr>
        <p:spPr>
          <a:xfrm>
            <a:off x="5004954" y="6369050"/>
            <a:ext cx="2691246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350" b="1" i="0" dirty="0">
                <a:latin typeface="Arial Black" panose="020B0604020202020204" pitchFamily="34" charset="0"/>
                <a:cs typeface="Arial Black" panose="020B0604020202020204" pitchFamily="34" charset="0"/>
              </a:rPr>
              <a:t>Microarchitecture</a:t>
            </a:r>
          </a:p>
        </p:txBody>
      </p:sp>
    </p:spTree>
    <p:extLst>
      <p:ext uri="{BB962C8B-B14F-4D97-AF65-F5344CB8AC3E}">
        <p14:creationId xmlns:p14="http://schemas.microsoft.com/office/powerpoint/2010/main" val="2044308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3500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6.xml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8.vsdx"/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1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9.vsdx"/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2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8.xml"/><Relationship Id="rId5" Type="http://schemas.openxmlformats.org/officeDocument/2006/relationships/image" Target="../media/image93.emf"/><Relationship Id="rId4" Type="http://schemas.openxmlformats.org/officeDocument/2006/relationships/package" Target="../embeddings/Microsoft_Visio_Drawing80.vsdx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9.xml"/><Relationship Id="rId5" Type="http://schemas.openxmlformats.org/officeDocument/2006/relationships/image" Target="../media/image94.emf"/><Relationship Id="rId4" Type="http://schemas.openxmlformats.org/officeDocument/2006/relationships/package" Target="../embeddings/Microsoft_Visio_Drawing81.vsdx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0.xml"/><Relationship Id="rId5" Type="http://schemas.openxmlformats.org/officeDocument/2006/relationships/image" Target="../media/image95.emf"/><Relationship Id="rId4" Type="http://schemas.openxmlformats.org/officeDocument/2006/relationships/package" Target="../embeddings/Microsoft_Visio_Drawing82.vsdx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1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5" Type="http://schemas.openxmlformats.org/officeDocument/2006/relationships/image" Target="../media/image4.emf"/><Relationship Id="rId4" Type="http://schemas.openxmlformats.org/officeDocument/2006/relationships/package" Target="../embeddings/Microsoft_Visio_Drawing1.vsdx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3.vsdx"/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6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3.xml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4.xml"/><Relationship Id="rId5" Type="http://schemas.openxmlformats.org/officeDocument/2006/relationships/image" Target="../media/image97.emf"/><Relationship Id="rId4" Type="http://schemas.openxmlformats.org/officeDocument/2006/relationships/package" Target="../embeddings/Microsoft_Visio_Drawing84.vsdx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5.x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Visio_Drawing85.vsdx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6.xml"/><Relationship Id="rId5" Type="http://schemas.openxmlformats.org/officeDocument/2006/relationships/image" Target="../media/image98.emf"/><Relationship Id="rId4" Type="http://schemas.openxmlformats.org/officeDocument/2006/relationships/package" Target="../embeddings/Microsoft_Visio_Drawing86.vsdx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7.vsdx"/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9.emf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8.vsdx"/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0.em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89.vsdx"/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.bin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0.vsdx"/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2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8.xml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9.xml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0.xml"/><Relationship Id="rId5" Type="http://schemas.openxmlformats.org/officeDocument/2006/relationships/image" Target="../media/image103.emf"/><Relationship Id="rId4" Type="http://schemas.openxmlformats.org/officeDocument/2006/relationships/package" Target="../embeddings/Microsoft_Visio_Drawing91.vsdx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1.xml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2.vsdx"/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4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3.vsdx"/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5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2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5" Type="http://schemas.openxmlformats.org/officeDocument/2006/relationships/image" Target="../media/image6.emf"/><Relationship Id="rId4" Type="http://schemas.openxmlformats.org/officeDocument/2006/relationships/package" Target="../embeddings/Microsoft_Visio_Drawing2.vsdx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94.vsdx"/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6.em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5" Type="http://schemas.openxmlformats.org/officeDocument/2006/relationships/notesSlide" Target="../notesSlides/notesSlide132.xml"/><Relationship Id="rId4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8.xml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9.xml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0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1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2.xml"/><Relationship Id="rId5" Type="http://schemas.openxmlformats.org/officeDocument/2006/relationships/image" Target="../media/image107.emf"/><Relationship Id="rId4" Type="http://schemas.openxmlformats.org/officeDocument/2006/relationships/package" Target="../embeddings/Microsoft_Visio_Drawing95.vsdx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3.xml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5" Type="http://schemas.openxmlformats.org/officeDocument/2006/relationships/image" Target="../media/image7.emf"/><Relationship Id="rId4" Type="http://schemas.openxmlformats.org/officeDocument/2006/relationships/package" Target="../embeddings/Microsoft_Visio_Drawing3.vsdx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5.xml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6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7.xml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9.xml"/><Relationship Id="rId1" Type="http://schemas.openxmlformats.org/officeDocument/2006/relationships/tags" Target="../tags/tag108.xml"/><Relationship Id="rId4" Type="http://schemas.openxmlformats.org/officeDocument/2006/relationships/notesSlide" Target="../notesSlides/notesSlide143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5" Type="http://schemas.openxmlformats.org/officeDocument/2006/relationships/image" Target="../media/image108.emf"/><Relationship Id="rId4" Type="http://schemas.openxmlformats.org/officeDocument/2006/relationships/notesSlide" Target="../notesSlides/notesSlide144.xml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2.xml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3.xml"/><Relationship Id="rId5" Type="http://schemas.openxmlformats.org/officeDocument/2006/relationships/image" Target="../media/image109.emf"/><Relationship Id="rId4" Type="http://schemas.openxmlformats.org/officeDocument/2006/relationships/package" Target="../embeddings/Microsoft_Visio_Drawing96.vsdx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4.xml"/><Relationship Id="rId5" Type="http://schemas.openxmlformats.org/officeDocument/2006/relationships/image" Target="../media/image110.emf"/><Relationship Id="rId4" Type="http://schemas.openxmlformats.org/officeDocument/2006/relationships/package" Target="../embeddings/Microsoft_Visio_Drawing97.vsdx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5.xml"/><Relationship Id="rId5" Type="http://schemas.openxmlformats.org/officeDocument/2006/relationships/image" Target="../media/image111.emf"/><Relationship Id="rId4" Type="http://schemas.openxmlformats.org/officeDocument/2006/relationships/package" Target="../embeddings/Microsoft_Visio_Drawing98.vsdx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5" Type="http://schemas.openxmlformats.org/officeDocument/2006/relationships/image" Target="../media/image8.emf"/><Relationship Id="rId4" Type="http://schemas.openxmlformats.org/officeDocument/2006/relationships/package" Target="../embeddings/Microsoft_Visio_Drawing4.vsdx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7.xml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8.xml"/><Relationship Id="rId5" Type="http://schemas.openxmlformats.org/officeDocument/2006/relationships/image" Target="../media/image112.emf"/><Relationship Id="rId4" Type="http://schemas.openxmlformats.org/officeDocument/2006/relationships/package" Target="../embeddings/Microsoft_Visio_Drawing99.vsdx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9.xml"/><Relationship Id="rId5" Type="http://schemas.openxmlformats.org/officeDocument/2006/relationships/image" Target="../media/image113.emf"/><Relationship Id="rId4" Type="http://schemas.openxmlformats.org/officeDocument/2006/relationships/package" Target="../embeddings/Microsoft_Visio_Drawing100.vsdx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0.xml"/><Relationship Id="rId5" Type="http://schemas.openxmlformats.org/officeDocument/2006/relationships/image" Target="../media/image114.emf"/><Relationship Id="rId4" Type="http://schemas.openxmlformats.org/officeDocument/2006/relationships/package" Target="../embeddings/Microsoft_Visio_Drawing101.vsdx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1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2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3.xml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4.xml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5.xml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9.emf"/><Relationship Id="rId5" Type="http://schemas.openxmlformats.org/officeDocument/2006/relationships/package" Target="../embeddings/Microsoft_Visio_Drawing5.vsdx"/><Relationship Id="rId4" Type="http://schemas.openxmlformats.org/officeDocument/2006/relationships/notesSlide" Target="../notesSlides/notesSlide16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5" Type="http://schemas.openxmlformats.org/officeDocument/2006/relationships/image" Target="../media/image10.emf"/><Relationship Id="rId4" Type="http://schemas.openxmlformats.org/officeDocument/2006/relationships/package" Target="../embeddings/Microsoft_Visio_Drawing6.vsdx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5" Type="http://schemas.openxmlformats.org/officeDocument/2006/relationships/image" Target="../media/image11.emf"/><Relationship Id="rId4" Type="http://schemas.openxmlformats.org/officeDocument/2006/relationships/package" Target="../embeddings/Microsoft_Visio_Drawing7.vsd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5" Type="http://schemas.openxmlformats.org/officeDocument/2006/relationships/image" Target="../media/image12.emf"/><Relationship Id="rId4" Type="http://schemas.openxmlformats.org/officeDocument/2006/relationships/package" Target="../embeddings/Microsoft_Visio_Drawing8.vsdx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1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5" Type="http://schemas.openxmlformats.org/officeDocument/2006/relationships/image" Target="../media/image15.emf"/><Relationship Id="rId4" Type="http://schemas.openxmlformats.org/officeDocument/2006/relationships/package" Target="../embeddings/Microsoft_Visio_Drawing9.vsdx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16.emf"/><Relationship Id="rId4" Type="http://schemas.openxmlformats.org/officeDocument/2006/relationships/package" Target="../embeddings/Microsoft_Visio_Drawing10.vsd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e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17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1.vsdx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2.vsdx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package" Target="../embeddings/Microsoft_Visio_Drawing13.vsdx"/><Relationship Id="rId4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Relationship Id="rId5" Type="http://schemas.openxmlformats.org/officeDocument/2006/relationships/image" Target="../media/image22.emf"/><Relationship Id="rId4" Type="http://schemas.openxmlformats.org/officeDocument/2006/relationships/package" Target="../embeddings/Microsoft_Visio_Drawing14.vsdx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Relationship Id="rId5" Type="http://schemas.openxmlformats.org/officeDocument/2006/relationships/image" Target="../media/image23.emf"/><Relationship Id="rId4" Type="http://schemas.openxmlformats.org/officeDocument/2006/relationships/package" Target="../embeddings/Microsoft_Visio_Drawing15.vsdx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Relationship Id="rId5" Type="http://schemas.openxmlformats.org/officeDocument/2006/relationships/image" Target="../media/image24.emf"/><Relationship Id="rId4" Type="http://schemas.openxmlformats.org/officeDocument/2006/relationships/package" Target="../embeddings/Microsoft_Visio_Drawing16.vsdx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17.vsdx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7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Visio_Drawing18.vsdx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Relationship Id="rId5" Type="http://schemas.openxmlformats.org/officeDocument/2006/relationships/image" Target="../media/image27.emf"/><Relationship Id="rId4" Type="http://schemas.openxmlformats.org/officeDocument/2006/relationships/package" Target="../embeddings/Microsoft_Visio_Drawing19.vsdx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20.vsdx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0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9.bin"/><Relationship Id="rId10" Type="http://schemas.openxmlformats.org/officeDocument/2006/relationships/image" Target="../media/image32.emf"/><Relationship Id="rId4" Type="http://schemas.openxmlformats.org/officeDocument/2006/relationships/image" Target="../media/image29.emf"/><Relationship Id="rId9" Type="http://schemas.openxmlformats.org/officeDocument/2006/relationships/oleObject" Target="../embeddings/oleObject11.bin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Relationship Id="rId5" Type="http://schemas.openxmlformats.org/officeDocument/2006/relationships/image" Target="../media/image33.emf"/><Relationship Id="rId4" Type="http://schemas.openxmlformats.org/officeDocument/2006/relationships/package" Target="../embeddings/Microsoft_Visio_Drawing21.vsdx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8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9.xml"/><Relationship Id="rId5" Type="http://schemas.openxmlformats.org/officeDocument/2006/relationships/image" Target="../media/image34.emf"/><Relationship Id="rId4" Type="http://schemas.openxmlformats.org/officeDocument/2006/relationships/package" Target="../embeddings/Microsoft_Visio_Drawing22.vsdx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5" Type="http://schemas.openxmlformats.org/officeDocument/2006/relationships/notesSlide" Target="../notesSlides/notesSlide47.xml"/><Relationship Id="rId4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6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Relationship Id="rId5" Type="http://schemas.openxmlformats.org/officeDocument/2006/relationships/image" Target="../media/image35.emf"/><Relationship Id="rId4" Type="http://schemas.openxmlformats.org/officeDocument/2006/relationships/package" Target="../embeddings/Microsoft_Visio_Drawing23.vsdx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Relationship Id="rId5" Type="http://schemas.openxmlformats.org/officeDocument/2006/relationships/image" Target="../media/image36.emf"/><Relationship Id="rId4" Type="http://schemas.openxmlformats.org/officeDocument/2006/relationships/package" Target="../embeddings/Microsoft_Visio_Drawing24.vsdx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Relationship Id="rId5" Type="http://schemas.openxmlformats.org/officeDocument/2006/relationships/image" Target="../media/image37.emf"/><Relationship Id="rId4" Type="http://schemas.openxmlformats.org/officeDocument/2006/relationships/package" Target="../embeddings/Microsoft_Visio_Drawing25.vsdx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Relationship Id="rId5" Type="http://schemas.openxmlformats.org/officeDocument/2006/relationships/image" Target="../media/image38.emf"/><Relationship Id="rId4" Type="http://schemas.openxmlformats.org/officeDocument/2006/relationships/package" Target="../embeddings/Microsoft_Visio_Drawing26.vsdx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Relationship Id="rId5" Type="http://schemas.openxmlformats.org/officeDocument/2006/relationships/image" Target="../media/image39.emf"/><Relationship Id="rId4" Type="http://schemas.openxmlformats.org/officeDocument/2006/relationships/package" Target="../embeddings/Microsoft_Visio_Drawing27.vsdx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Relationship Id="rId5" Type="http://schemas.openxmlformats.org/officeDocument/2006/relationships/image" Target="../media/image40.emf"/><Relationship Id="rId4" Type="http://schemas.openxmlformats.org/officeDocument/2006/relationships/package" Target="../embeddings/Microsoft_Visio_Drawing28.vsdx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5" Type="http://schemas.openxmlformats.org/officeDocument/2006/relationships/image" Target="../media/image41.emf"/><Relationship Id="rId4" Type="http://schemas.openxmlformats.org/officeDocument/2006/relationships/package" Target="../embeddings/Microsoft_Visio_Drawing29.vsdx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Relationship Id="rId5" Type="http://schemas.openxmlformats.org/officeDocument/2006/relationships/image" Target="../media/image42.emf"/><Relationship Id="rId4" Type="http://schemas.openxmlformats.org/officeDocument/2006/relationships/package" Target="../embeddings/Microsoft_Visio_Drawing30.vsdx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Relationship Id="rId5" Type="http://schemas.openxmlformats.org/officeDocument/2006/relationships/image" Target="../media/image43.emf"/><Relationship Id="rId4" Type="http://schemas.openxmlformats.org/officeDocument/2006/relationships/package" Target="../embeddings/Microsoft_Visio_Drawing31.vsdx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2.vsdx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8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3.vsdx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6.emf"/><Relationship Id="rId5" Type="http://schemas.openxmlformats.org/officeDocument/2006/relationships/package" Target="../embeddings/Microsoft_Visio_Drawing34.vsdx"/><Relationship Id="rId4" Type="http://schemas.openxmlformats.org/officeDocument/2006/relationships/image" Target="../media/image45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.bin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Relationship Id="rId5" Type="http://schemas.openxmlformats.org/officeDocument/2006/relationships/image" Target="../media/image48.emf"/><Relationship Id="rId4" Type="http://schemas.openxmlformats.org/officeDocument/2006/relationships/package" Target="../embeddings/Microsoft_Visio_Drawing35.vsdx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6.vsdx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0.emf"/><Relationship Id="rId5" Type="http://schemas.openxmlformats.org/officeDocument/2006/relationships/package" Target="../embeddings/Microsoft_Visio_Drawing37.vsdx"/><Relationship Id="rId4" Type="http://schemas.openxmlformats.org/officeDocument/2006/relationships/image" Target="../media/image49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38.vsdx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package" Target="../embeddings/Microsoft_Visio_Drawing39.vsdx"/><Relationship Id="rId4" Type="http://schemas.openxmlformats.org/officeDocument/2006/relationships/image" Target="../media/image51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0.vsdx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4.emf"/><Relationship Id="rId5" Type="http://schemas.openxmlformats.org/officeDocument/2006/relationships/package" Target="../embeddings/Microsoft_Visio_Drawing41.vsdx"/><Relationship Id="rId4" Type="http://schemas.openxmlformats.org/officeDocument/2006/relationships/image" Target="../media/image5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2.vsdx"/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3.vsdx"/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7.emf"/><Relationship Id="rId5" Type="http://schemas.openxmlformats.org/officeDocument/2006/relationships/package" Target="../embeddings/Microsoft_Visio_Drawing44.vsdx"/><Relationship Id="rId4" Type="http://schemas.openxmlformats.org/officeDocument/2006/relationships/image" Target="../media/image56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5.vsdx"/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8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46.vsdx"/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0.emf"/><Relationship Id="rId5" Type="http://schemas.openxmlformats.org/officeDocument/2006/relationships/package" Target="../embeddings/Microsoft_Visio_Drawing47.vsdx"/><Relationship Id="rId4" Type="http://schemas.openxmlformats.org/officeDocument/2006/relationships/image" Target="../media/image59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4.xml"/><Relationship Id="rId7" Type="http://schemas.openxmlformats.org/officeDocument/2006/relationships/image" Target="../media/image62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Relationship Id="rId6" Type="http://schemas.openxmlformats.org/officeDocument/2006/relationships/package" Target="../embeddings/Microsoft_Visio_Drawing49.vsdx"/><Relationship Id="rId5" Type="http://schemas.openxmlformats.org/officeDocument/2006/relationships/image" Target="../media/image61.emf"/><Relationship Id="rId4" Type="http://schemas.openxmlformats.org/officeDocument/2006/relationships/package" Target="../embeddings/Microsoft_Visio_Drawing48.vsdx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Relationship Id="rId6" Type="http://schemas.openxmlformats.org/officeDocument/2006/relationships/image" Target="../media/image64.emf"/><Relationship Id="rId5" Type="http://schemas.openxmlformats.org/officeDocument/2006/relationships/package" Target="../embeddings/Microsoft_Visio_Drawing50.vsdx"/><Relationship Id="rId4" Type="http://schemas.openxmlformats.org/officeDocument/2006/relationships/image" Target="../media/image63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1.vsdx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5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2.vsdx"/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7.emf"/><Relationship Id="rId5" Type="http://schemas.openxmlformats.org/officeDocument/2006/relationships/package" Target="../embeddings/Microsoft_Visio_Drawing53.vsdx"/><Relationship Id="rId4" Type="http://schemas.openxmlformats.org/officeDocument/2006/relationships/image" Target="../media/image66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4.vsdx"/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5.vsdx"/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0.emf"/><Relationship Id="rId5" Type="http://schemas.openxmlformats.org/officeDocument/2006/relationships/package" Target="../embeddings/Microsoft_Visio_Drawing56.vsdx"/><Relationship Id="rId4" Type="http://schemas.openxmlformats.org/officeDocument/2006/relationships/image" Target="../media/image69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7.vsdx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1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58.vsdx"/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emf"/><Relationship Id="rId5" Type="http://schemas.openxmlformats.org/officeDocument/2006/relationships/package" Target="../embeddings/Microsoft_Visio_Drawing59.vsdx"/><Relationship Id="rId4" Type="http://schemas.openxmlformats.org/officeDocument/2006/relationships/image" Target="../media/image72.emf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4.xml"/><Relationship Id="rId7" Type="http://schemas.openxmlformats.org/officeDocument/2006/relationships/image" Target="../media/image75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6" Type="http://schemas.openxmlformats.org/officeDocument/2006/relationships/package" Target="../embeddings/Microsoft_Visio_Drawing61.vsdx"/><Relationship Id="rId5" Type="http://schemas.openxmlformats.org/officeDocument/2006/relationships/image" Target="../media/image74.emf"/><Relationship Id="rId4" Type="http://schemas.openxmlformats.org/officeDocument/2006/relationships/package" Target="../embeddings/Microsoft_Visio_Drawing60.vsdx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5.xml"/><Relationship Id="rId7" Type="http://schemas.openxmlformats.org/officeDocument/2006/relationships/image" Target="../media/image77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package" Target="../embeddings/Microsoft_Visio_Drawing63.vsdx"/><Relationship Id="rId5" Type="http://schemas.openxmlformats.org/officeDocument/2006/relationships/image" Target="../media/image76.emf"/><Relationship Id="rId4" Type="http://schemas.openxmlformats.org/officeDocument/2006/relationships/package" Target="../embeddings/Microsoft_Visio_Drawing62.vsdx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4.vsdx"/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7" Type="http://schemas.openxmlformats.org/officeDocument/2006/relationships/image" Target="../media/image80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6" Type="http://schemas.openxmlformats.org/officeDocument/2006/relationships/package" Target="../embeddings/Microsoft_Visio_Drawing66.vsdx"/><Relationship Id="rId5" Type="http://schemas.openxmlformats.org/officeDocument/2006/relationships/image" Target="../media/image79.emf"/><Relationship Id="rId4" Type="http://schemas.openxmlformats.org/officeDocument/2006/relationships/package" Target="../embeddings/Microsoft_Visio_Drawing65.vsdx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7.vsdx"/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68.vsdx"/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3.emf"/><Relationship Id="rId5" Type="http://schemas.openxmlformats.org/officeDocument/2006/relationships/package" Target="../embeddings/Microsoft_Visio_Drawing69.vsdx"/><Relationship Id="rId4" Type="http://schemas.openxmlformats.org/officeDocument/2006/relationships/image" Target="../media/image82.emf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0.vsdx"/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4.emf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7" Type="http://schemas.openxmlformats.org/officeDocument/2006/relationships/image" Target="../media/image86.em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6" Type="http://schemas.openxmlformats.org/officeDocument/2006/relationships/package" Target="../embeddings/Microsoft_Visio_Drawing72.vsdx"/><Relationship Id="rId5" Type="http://schemas.openxmlformats.org/officeDocument/2006/relationships/image" Target="../media/image85.emf"/><Relationship Id="rId4" Type="http://schemas.openxmlformats.org/officeDocument/2006/relationships/package" Target="../embeddings/Microsoft_Visio_Drawing71.vsdx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3.vsdx"/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7.emf"/><Relationship Id="rId5" Type="http://schemas.openxmlformats.org/officeDocument/2006/relationships/package" Target="../embeddings/Microsoft_Visio_Drawing74.vsdx"/><Relationship Id="rId4" Type="http://schemas.openxmlformats.org/officeDocument/2006/relationships/image" Target="../media/image84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75.vsdx"/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9.emf"/><Relationship Id="rId5" Type="http://schemas.openxmlformats.org/officeDocument/2006/relationships/package" Target="../embeddings/Microsoft_Visio_Drawing76.vsdx"/><Relationship Id="rId4" Type="http://schemas.openxmlformats.org/officeDocument/2006/relationships/image" Target="../media/image88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90.emf"/><Relationship Id="rId4" Type="http://schemas.openxmlformats.org/officeDocument/2006/relationships/package" Target="../embeddings/Microsoft_Visio_Drawing77.vsdx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5" Type="http://schemas.openxmlformats.org/officeDocument/2006/relationships/notesSlide" Target="../notesSlides/notesSlide99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28956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Chapter 7: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6800" b="1" dirty="0"/>
              <a:t>Microarchitecture</a:t>
            </a:r>
            <a:endParaRPr lang="en-US" sz="6800" dirty="0"/>
          </a:p>
          <a:p>
            <a:pPr lvl="1" algn="ctr"/>
            <a:endParaRPr lang="en-US" sz="7200" dirty="0"/>
          </a:p>
          <a:p>
            <a:pPr algn="ctr">
              <a:buFontTx/>
              <a:buNone/>
            </a:pPr>
            <a:endParaRPr lang="en-US" sz="7200" dirty="0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E215E08-E5D1-4141-B204-0B80382DDC32}"/>
              </a:ext>
            </a:extLst>
          </p:cNvPr>
          <p:cNvSpPr/>
          <p:nvPr/>
        </p:nvSpPr>
        <p:spPr>
          <a:xfrm>
            <a:off x="1219200" y="457200"/>
            <a:ext cx="6705600" cy="2286000"/>
          </a:xfrm>
          <a:prstGeom prst="round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9E0841AF-DE14-1141-8434-E0942E0D455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457200" y="381000"/>
            <a:ext cx="83058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Digital Design &amp;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4800" b="1" dirty="0">
                <a:solidFill>
                  <a:schemeClr val="bg1"/>
                </a:solidFill>
              </a:rPr>
              <a:t>Computer Architecture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b="1" dirty="0">
                <a:solidFill>
                  <a:schemeClr val="bg1"/>
                </a:solidFill>
              </a:rPr>
              <a:t>Sarah Harris &amp; David Harris</a:t>
            </a:r>
          </a:p>
        </p:txBody>
      </p:sp>
    </p:spTree>
    <p:extLst>
      <p:ext uri="{BB962C8B-B14F-4D97-AF65-F5344CB8AC3E}">
        <p14:creationId xmlns:p14="http://schemas.microsoft.com/office/powerpoint/2010/main" val="841451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Datapath</a:t>
            </a:r>
          </a:p>
          <a:p>
            <a:pPr>
              <a:lnSpc>
                <a:spcPct val="90000"/>
              </a:lnSpc>
            </a:pPr>
            <a:r>
              <a:rPr lang="en-US" dirty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233907313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100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2375E1A5-A68E-4CDD-BB8F-9E465B9F4BAE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458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For a program with </a:t>
            </a:r>
            <a:r>
              <a:rPr lang="en-US" sz="3200" b="1" dirty="0">
                <a:latin typeface="+mj-lt"/>
                <a:cs typeface="Arial" charset="0"/>
              </a:rPr>
              <a:t>100 billion</a:t>
            </a:r>
            <a:r>
              <a:rPr lang="en-US" sz="3200" dirty="0">
                <a:latin typeface="+mj-lt"/>
                <a:cs typeface="Arial" charset="0"/>
              </a:rPr>
              <a:t> instructions executing on a </a:t>
            </a:r>
            <a:r>
              <a:rPr lang="en-US" sz="3200" b="1" dirty="0">
                <a:latin typeface="+mj-lt"/>
                <a:cs typeface="Arial" charset="0"/>
              </a:rPr>
              <a:t>multicycle</a:t>
            </a:r>
            <a:r>
              <a:rPr lang="en-US" sz="3200" dirty="0">
                <a:latin typeface="+mj-lt"/>
                <a:cs typeface="Arial" charset="0"/>
              </a:rPr>
              <a:t> RISC-V processor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CPI</a:t>
            </a:r>
            <a:r>
              <a:rPr lang="en-US" sz="3200" dirty="0">
                <a:latin typeface="+mj-lt"/>
                <a:cs typeface="Arial" charset="0"/>
              </a:rPr>
              <a:t> = 4.12 cycles/instruction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3200" b="1" dirty="0">
                <a:latin typeface="+mj-lt"/>
                <a:cs typeface="Arial" charset="0"/>
              </a:rPr>
              <a:t>Clock cycle time: </a:t>
            </a:r>
            <a:r>
              <a:rPr lang="en-US" sz="3200" i="1" dirty="0" err="1">
                <a:latin typeface="+mj-lt"/>
                <a:cs typeface="Arial" charset="0"/>
              </a:rPr>
              <a:t>T</a:t>
            </a:r>
            <a:r>
              <a:rPr lang="en-US" sz="3200" i="1" baseline="-25000" dirty="0" err="1">
                <a:latin typeface="+mj-lt"/>
                <a:cs typeface="Arial" charset="0"/>
              </a:rPr>
              <a:t>c_multi</a:t>
            </a:r>
            <a:r>
              <a:rPr lang="en-US" sz="3200" dirty="0">
                <a:latin typeface="+mj-lt"/>
                <a:cs typeface="Arial" charset="0"/>
              </a:rPr>
              <a:t> = 375 </a:t>
            </a:r>
            <a:r>
              <a:rPr lang="en-US" sz="3200" dirty="0" err="1">
                <a:latin typeface="+mj-lt"/>
                <a:cs typeface="Arial" charset="0"/>
              </a:rPr>
              <a:t>ps</a:t>
            </a:r>
            <a:endParaRPr lang="en-US" sz="32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4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 = </a:t>
            </a:r>
            <a:r>
              <a:rPr lang="en-US" sz="2800" dirty="0">
                <a:latin typeface="+mj-lt"/>
                <a:cs typeface="Arial" charset="0"/>
              </a:rPr>
              <a:t>(# instructions) </a:t>
            </a:r>
            <a:r>
              <a:rPr lang="en-US" sz="2800" dirty="0">
                <a:latin typeface="+mj-lt"/>
                <a:cs typeface="Times New Roman" pitchFamily="18" charset="0"/>
              </a:rPr>
              <a:t>× </a:t>
            </a:r>
            <a:r>
              <a:rPr lang="en-US" sz="2800" dirty="0">
                <a:latin typeface="+mj-lt"/>
                <a:cs typeface="Arial" charset="0"/>
              </a:rPr>
              <a:t>CPI </a:t>
            </a:r>
            <a:r>
              <a:rPr lang="en-US" sz="2800" dirty="0">
                <a:latin typeface="+mj-lt"/>
                <a:cs typeface="Times New Roman" pitchFamily="18" charset="0"/>
              </a:rPr>
              <a:t>×</a:t>
            </a:r>
            <a:r>
              <a:rPr lang="en-US" sz="2800" dirty="0">
                <a:latin typeface="+mj-lt"/>
                <a:cs typeface="Arial" charset="0"/>
              </a:rPr>
              <a:t> </a:t>
            </a:r>
            <a:r>
              <a:rPr lang="en-US" sz="2800" i="1" dirty="0">
                <a:latin typeface="+mj-lt"/>
                <a:cs typeface="Arial" charset="0"/>
              </a:rPr>
              <a:t>T</a:t>
            </a:r>
            <a:r>
              <a:rPr lang="en-US" sz="28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i="1" dirty="0">
                <a:latin typeface="+mj-lt"/>
                <a:cs typeface="Arial" charset="0"/>
              </a:rPr>
              <a:t>		                 </a:t>
            </a:r>
            <a:r>
              <a:rPr lang="en-US" sz="2800" dirty="0">
                <a:latin typeface="+mj-lt"/>
                <a:cs typeface="Arial" charset="0"/>
              </a:rPr>
              <a:t>= (100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2800" dirty="0">
                <a:latin typeface="+mj-lt"/>
                <a:cs typeface="Arial" charset="0"/>
              </a:rPr>
              <a:t>)(4.12)(375  </a:t>
            </a:r>
            <a:r>
              <a:rPr lang="en-US" sz="2800" dirty="0">
                <a:latin typeface="+mj-lt"/>
                <a:cs typeface="Times New Roman" pitchFamily="18" charset="0"/>
              </a:rPr>
              <a:t>× 10</a:t>
            </a:r>
            <a:r>
              <a:rPr lang="en-US" sz="28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28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dirty="0">
                <a:latin typeface="+mj-lt"/>
                <a:cs typeface="Arial" charset="0"/>
              </a:rPr>
              <a:t>		                 = </a:t>
            </a:r>
            <a:r>
              <a:rPr lang="en-US" sz="2800" b="1" dirty="0">
                <a:latin typeface="+mj-lt"/>
                <a:cs typeface="Arial" charset="0"/>
              </a:rPr>
              <a:t>155 seconds</a:t>
            </a:r>
            <a:endParaRPr lang="en-US" sz="2800" b="1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8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latin typeface="+mj-lt"/>
                <a:cs typeface="Arial" charset="0"/>
              </a:rPr>
              <a:t>This is </a:t>
            </a:r>
            <a:r>
              <a:rPr lang="en-US" sz="2800" b="1" dirty="0">
                <a:solidFill>
                  <a:srgbClr val="FF0000"/>
                </a:solidFill>
                <a:latin typeface="+mj-lt"/>
                <a:cs typeface="Arial" charset="0"/>
              </a:rPr>
              <a:t>slower</a:t>
            </a:r>
            <a:r>
              <a:rPr lang="en-US" sz="2800" b="1" dirty="0">
                <a:latin typeface="+mj-lt"/>
                <a:cs typeface="Arial" charset="0"/>
              </a:rPr>
              <a:t> than the single-cycle processor (75 sec.)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400" b="1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dirty="0">
                <a:latin typeface="+mj-lt"/>
                <a:cs typeface="Arial" charset="0"/>
              </a:rPr>
              <a:t>	</a:t>
            </a:r>
            <a:endParaRPr lang="en-US" sz="2400" dirty="0">
              <a:latin typeface="+mj-lt"/>
              <a:cs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775812-2D37-4A11-BC05-FE8D91975FD0}"/>
              </a:ext>
            </a:extLst>
          </p:cNvPr>
          <p:cNvSpPr/>
          <p:nvPr/>
        </p:nvSpPr>
        <p:spPr>
          <a:xfrm>
            <a:off x="304800" y="3962400"/>
            <a:ext cx="8229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675382F-1F6B-4809-89E0-187C99452FDF}"/>
              </a:ext>
            </a:extLst>
          </p:cNvPr>
          <p:cNvSpPr/>
          <p:nvPr/>
        </p:nvSpPr>
        <p:spPr>
          <a:xfrm>
            <a:off x="452651" y="5210033"/>
            <a:ext cx="8229600" cy="609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32005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56960903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102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AF3B4A4-E744-42FD-AA8F-521FC892FC5D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6962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latin typeface="+mj-lt"/>
                <a:cs typeface="Arial" charset="0"/>
              </a:rPr>
              <a:t>Temporal parallelism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Divide single-cycle processor into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5 stages</a:t>
            </a:r>
            <a:r>
              <a:rPr lang="en-US" sz="3200" dirty="0">
                <a:latin typeface="+mj-lt"/>
                <a:cs typeface="Arial" charset="0"/>
              </a:rPr>
              <a:t>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Fetch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Decode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Execute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latin typeface="+mj-lt"/>
                <a:cs typeface="Arial" charset="0"/>
              </a:rPr>
              <a:t>Memory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 err="1">
                <a:latin typeface="+mj-lt"/>
                <a:cs typeface="Arial" charset="0"/>
              </a:rPr>
              <a:t>Writeback</a:t>
            </a:r>
            <a:endParaRPr lang="en-US" sz="24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dirty="0">
                <a:latin typeface="+mj-lt"/>
                <a:cs typeface="Arial" charset="0"/>
              </a:rPr>
              <a:t>Add </a:t>
            </a:r>
            <a:r>
              <a:rPr lang="en-US" sz="3200" b="1" dirty="0">
                <a:latin typeface="+mj-lt"/>
                <a:cs typeface="Arial" charset="0"/>
              </a:rPr>
              <a:t>pipeline registers </a:t>
            </a:r>
            <a:r>
              <a:rPr lang="en-US" sz="3200" dirty="0">
                <a:latin typeface="+mj-lt"/>
                <a:cs typeface="Arial" charset="0"/>
              </a:rPr>
              <a:t>between stages</a:t>
            </a:r>
          </a:p>
        </p:txBody>
      </p:sp>
    </p:spTree>
    <p:extLst>
      <p:ext uri="{BB962C8B-B14F-4D97-AF65-F5344CB8AC3E}">
        <p14:creationId xmlns:p14="http://schemas.microsoft.com/office/powerpoint/2010/main" val="47557280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vs. Pipelined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103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877FFE7-7630-408E-834D-2A1CE184B0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920213"/>
              </p:ext>
            </p:extLst>
          </p:nvPr>
        </p:nvGraphicFramePr>
        <p:xfrm>
          <a:off x="876701" y="934712"/>
          <a:ext cx="7390597" cy="4988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878757" imgH="2617352" progId="Visio.Drawing.15">
                  <p:embed/>
                </p:oleObj>
              </mc:Choice>
              <mc:Fallback>
                <p:oleObj name="Visio" r:id="rId3" imgW="3878757" imgH="261735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76701" y="934712"/>
                        <a:ext cx="7390597" cy="4988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1992372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Abstraction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104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D5C38A7-AE03-4C4A-B41F-35E88FCC3CE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3464629"/>
              </p:ext>
            </p:extLst>
          </p:nvPr>
        </p:nvGraphicFramePr>
        <p:xfrm>
          <a:off x="152400" y="1143000"/>
          <a:ext cx="8759788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650141" imgH="2407794" progId="Visio.Drawing.15">
                  <p:embed/>
                </p:oleObj>
              </mc:Choice>
              <mc:Fallback>
                <p:oleObj name="Visio" r:id="rId3" imgW="5650141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143000"/>
                        <a:ext cx="8759788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093071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&amp; Pipelined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Datapaths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2CF051B-C178-48DC-8CCB-A3368FAD6D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348828"/>
              </p:ext>
            </p:extLst>
          </p:nvPr>
        </p:nvGraphicFramePr>
        <p:xfrm>
          <a:off x="1985963" y="869894"/>
          <a:ext cx="6700837" cy="535945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7002603" imgH="5600794" progId="Visio.Drawing.15">
                  <p:embed/>
                </p:oleObj>
              </mc:Choice>
              <mc:Fallback>
                <p:oleObj name="Visio" r:id="rId4" imgW="7002603" imgH="5600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985963" y="869894"/>
                        <a:ext cx="6700837" cy="535945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7">
            <a:extLst>
              <a:ext uri="{FF2B5EF4-FFF2-40B4-BE49-F238E27FC236}">
                <a16:creationId xmlns:a16="http://schemas.microsoft.com/office/drawing/2014/main" id="{7636EB1D-EBAA-4BA4-939B-DE312335F3F3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2400" y="3830320"/>
            <a:ext cx="1752600" cy="2189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000" dirty="0">
                <a:latin typeface="+mj-lt"/>
                <a:cs typeface="Arial" charset="0"/>
              </a:rPr>
              <a:t>Signals in Pipelined Processor are appended with first letter of stage (i.e.,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F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D</a:t>
            </a:r>
            <a:r>
              <a:rPr lang="en-US" sz="2000" dirty="0">
                <a:latin typeface="+mj-lt"/>
                <a:cs typeface="Arial" charset="0"/>
              </a:rPr>
              <a:t>, PC</a:t>
            </a:r>
            <a:r>
              <a:rPr lang="en-US" sz="2000" b="1" dirty="0">
                <a:solidFill>
                  <a:srgbClr val="0070C0"/>
                </a:solidFill>
                <a:latin typeface="+mj-lt"/>
                <a:cs typeface="Arial" charset="0"/>
              </a:rPr>
              <a:t>E</a:t>
            </a:r>
            <a:r>
              <a:rPr lang="en-US" sz="2000" dirty="0">
                <a:latin typeface="+mj-lt"/>
                <a:cs typeface="Arial" charset="0"/>
              </a:rPr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464759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Corrected Pipelined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106</a:t>
            </a:fld>
            <a:endParaRPr lang="en-US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FE0EC43E-2B34-40F9-B1FF-D5789D8FE6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4225077"/>
              </p:ext>
            </p:extLst>
          </p:nvPr>
        </p:nvGraphicFramePr>
        <p:xfrm>
          <a:off x="168304" y="1295400"/>
          <a:ext cx="8807392" cy="30168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60923" imgH="2384887" progId="Visio.Drawing.15">
                  <p:embed/>
                </p:oleObj>
              </mc:Choice>
              <mc:Fallback>
                <p:oleObj name="Visio" r:id="rId4" imgW="6960923" imgH="238488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8304" y="1295400"/>
                        <a:ext cx="8807392" cy="30168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4572000"/>
            <a:ext cx="8001000" cy="571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Rd</a:t>
            </a:r>
            <a:r>
              <a:rPr lang="en-US" sz="3000" i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must arrive at same time as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b="1" i="1" dirty="0">
                <a:solidFill>
                  <a:srgbClr val="0070C0"/>
                </a:solidFill>
                <a:latin typeface="+mj-lt"/>
                <a:cs typeface="Arial" charset="0"/>
              </a:rPr>
              <a:t>Result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000" dirty="0">
                <a:latin typeface="+mj-lt"/>
                <a:cs typeface="Arial" charset="0"/>
              </a:rPr>
              <a:t>Register file written on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falling edge</a:t>
            </a:r>
            <a:r>
              <a:rPr lang="en-US" sz="3000" b="1" dirty="0">
                <a:latin typeface="+mj-lt"/>
                <a:cs typeface="Arial" charset="0"/>
              </a:rPr>
              <a:t> </a:t>
            </a:r>
            <a:r>
              <a:rPr lang="en-US" sz="3000" dirty="0">
                <a:latin typeface="+mj-lt"/>
                <a:cs typeface="Arial" charset="0"/>
              </a:rPr>
              <a:t>of </a:t>
            </a:r>
            <a:r>
              <a:rPr lang="en-US" sz="3000" i="1" dirty="0">
                <a:latin typeface="+mj-lt"/>
                <a:cs typeface="Arial" charset="0"/>
              </a:rPr>
              <a:t>CLK</a:t>
            </a:r>
          </a:p>
        </p:txBody>
      </p:sp>
    </p:spTree>
    <p:extLst>
      <p:ext uri="{BB962C8B-B14F-4D97-AF65-F5344CB8AC3E}">
        <p14:creationId xmlns:p14="http://schemas.microsoft.com/office/powerpoint/2010/main" val="395123820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Processor with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107</a:t>
            </a:fld>
            <a:endParaRPr lang="en-US" dirty="0"/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0B611BA7-22F1-4397-9997-AE6800CA0DE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5524500"/>
            <a:ext cx="8686800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Same control unit </a:t>
            </a:r>
            <a:r>
              <a:rPr lang="en-US" sz="2400" dirty="0"/>
              <a:t>as single-cycle processor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Control signals travel with </a:t>
            </a:r>
            <a:r>
              <a:rPr lang="en-US" sz="2400" dirty="0"/>
              <a:t>the instruction (drop off when used)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C06FF4-B62A-4386-90FD-8EE65918B6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307180"/>
              </p:ext>
            </p:extLst>
          </p:nvPr>
        </p:nvGraphicFramePr>
        <p:xfrm>
          <a:off x="121802" y="914400"/>
          <a:ext cx="8756841" cy="464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957095" imgH="3691866" progId="Visio.Drawing.15">
                  <p:embed/>
                </p:oleObj>
              </mc:Choice>
              <mc:Fallback>
                <p:oleObj name="Visio" r:id="rId4" imgW="6957095" imgH="3691866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802" y="914400"/>
                        <a:ext cx="8756841" cy="464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158127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680468204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109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1B76264-BCA6-430B-BCAD-C9B7C3C3463C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When an instruction depends on result from instruction that hasn’t completed</a:t>
            </a:r>
          </a:p>
          <a:p>
            <a:r>
              <a:rPr lang="en-US" dirty="0"/>
              <a:t>Types: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Data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register value not yet written back to register file</a:t>
            </a:r>
          </a:p>
          <a:p>
            <a:pPr lvl="1"/>
            <a:r>
              <a:rPr lang="en-US" b="1" dirty="0">
                <a:solidFill>
                  <a:srgbClr val="0070C0"/>
                </a:solidFill>
              </a:rPr>
              <a:t>Control hazard: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next instruction not decided yet (caused by branch)</a:t>
            </a:r>
          </a:p>
        </p:txBody>
      </p:sp>
    </p:spTree>
    <p:extLst>
      <p:ext uri="{BB962C8B-B14F-4D97-AF65-F5344CB8AC3E}">
        <p14:creationId xmlns:p14="http://schemas.microsoft.com/office/powerpoint/2010/main" val="142649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 Program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Design </a:t>
            </a:r>
            <a:r>
              <a:rPr lang="en-US" dirty="0" err="1"/>
              <a:t>datapath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View example program executing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 marL="0" indent="0">
              <a:lnSpc>
                <a:spcPct val="90000"/>
              </a:lnSpc>
              <a:buNone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C447F09-B405-4BEF-9F7E-573D58931E8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4258829"/>
              </p:ext>
            </p:extLst>
          </p:nvPr>
        </p:nvGraphicFramePr>
        <p:xfrm>
          <a:off x="209748" y="2819400"/>
          <a:ext cx="8724504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68166" imgH="1219169" progId="Visio.Drawing.15">
                  <p:embed/>
                </p:oleObj>
              </mc:Choice>
              <mc:Fallback>
                <p:oleObj name="Visio" r:id="rId4" imgW="5368166" imgH="121916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9748" y="2819400"/>
                        <a:ext cx="8724504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F6A0063-AD17-4183-9F95-B6F2BD84CD51}"/>
              </a:ext>
            </a:extLst>
          </p:cNvPr>
          <p:cNvSpPr txBox="1"/>
          <p:nvPr/>
        </p:nvSpPr>
        <p:spPr>
          <a:xfrm>
            <a:off x="217263" y="242482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Example Program:</a:t>
            </a:r>
          </a:p>
        </p:txBody>
      </p:sp>
    </p:spTree>
    <p:extLst>
      <p:ext uri="{BB962C8B-B14F-4D97-AF65-F5344CB8AC3E}">
        <p14:creationId xmlns:p14="http://schemas.microsoft.com/office/powerpoint/2010/main" val="320376676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88C948F-27F7-47C0-B303-7EB09F6ACA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6410594"/>
              </p:ext>
            </p:extLst>
          </p:nvPr>
        </p:nvGraphicFramePr>
        <p:xfrm>
          <a:off x="390106" y="1447800"/>
          <a:ext cx="8447035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0106" y="1447800"/>
                        <a:ext cx="8447035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680061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111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Insert </a:t>
            </a:r>
            <a:r>
              <a:rPr lang="en-US" dirty="0" err="1"/>
              <a:t>nops</a:t>
            </a:r>
            <a:r>
              <a:rPr lang="en-US" dirty="0"/>
              <a:t> in code at compile time</a:t>
            </a:r>
          </a:p>
          <a:p>
            <a:r>
              <a:rPr lang="en-US" dirty="0"/>
              <a:t>Rearrange code at compile time</a:t>
            </a:r>
          </a:p>
          <a:p>
            <a:r>
              <a:rPr lang="en-US" dirty="0"/>
              <a:t>Forward data at run time</a:t>
            </a:r>
          </a:p>
          <a:p>
            <a:r>
              <a:rPr lang="en-US" dirty="0"/>
              <a:t>Stall the processor at run time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17DE80-3B14-401F-A1C9-427762F534AD}"/>
              </a:ext>
            </a:extLst>
          </p:cNvPr>
          <p:cNvSpPr/>
          <p:nvPr/>
        </p:nvSpPr>
        <p:spPr>
          <a:xfrm>
            <a:off x="381000" y="1066800"/>
            <a:ext cx="6781800" cy="2971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341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Handling Data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112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392E2BF5-7763-4038-B2D8-EE7ABDDC4AD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Insert </a:t>
            </a:r>
            <a:r>
              <a:rPr lang="en-US" sz="2600" dirty="0">
                <a:cs typeface="Arial" charset="0"/>
              </a:rPr>
              <a:t>enough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b="1" dirty="0" err="1">
                <a:solidFill>
                  <a:srgbClr val="0070C0"/>
                </a:solidFill>
                <a:cs typeface="Arial" charset="0"/>
              </a:rPr>
              <a:t>nops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 </a:t>
            </a:r>
            <a:r>
              <a:rPr lang="en-US" sz="2600" dirty="0">
                <a:cs typeface="Arial" charset="0"/>
              </a:rPr>
              <a:t>for result to be ready</a:t>
            </a:r>
          </a:p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Or move independent useful instructions forward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7299A06-3436-4072-9319-C738266AA1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920039"/>
              </p:ext>
            </p:extLst>
          </p:nvPr>
        </p:nvGraphicFramePr>
        <p:xfrm>
          <a:off x="426308" y="2362200"/>
          <a:ext cx="8099135" cy="3475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612289" imgH="2407794" progId="Visio.Drawing.15">
                  <p:embed/>
                </p:oleObj>
              </mc:Choice>
              <mc:Fallback>
                <p:oleObj name="Visio" r:id="rId4" imgW="5612289" imgH="240779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6308" y="2362200"/>
                        <a:ext cx="8099135" cy="3475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963836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032128"/>
              </p:ext>
            </p:extLst>
          </p:nvPr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•"/>
            </a:pPr>
            <a:r>
              <a:rPr lang="en-US" sz="2600" dirty="0">
                <a:cs typeface="Arial" charset="0"/>
              </a:rPr>
              <a:t>Data is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available on internal busses </a:t>
            </a:r>
            <a:r>
              <a:rPr lang="en-US" sz="2600" dirty="0">
                <a:cs typeface="Arial" charset="0"/>
              </a:rPr>
              <a:t>before it is written back to the register file (RF).</a:t>
            </a:r>
          </a:p>
          <a:p>
            <a:pPr>
              <a:buFontTx/>
              <a:buChar char="•"/>
            </a:pP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Forward data </a:t>
            </a:r>
            <a:r>
              <a:rPr lang="en-US" sz="2600" dirty="0">
                <a:cs typeface="Arial" charset="0"/>
              </a:rPr>
              <a:t>from internal busses </a:t>
            </a:r>
            <a:r>
              <a:rPr lang="en-US" sz="2600" b="1" dirty="0">
                <a:solidFill>
                  <a:srgbClr val="0070C0"/>
                </a:solidFill>
                <a:cs typeface="Arial" charset="0"/>
              </a:rPr>
              <a:t>to Execute stage</a:t>
            </a:r>
            <a:r>
              <a:rPr lang="en-US" sz="2600" dirty="0">
                <a:cs typeface="Arial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1063603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00F70C3-618C-41DA-8D60-8A6339712C3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" y="2819400"/>
          <a:ext cx="8663626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1722277" progId="Visio.Drawing.15">
                  <p:embed/>
                </p:oleObj>
              </mc:Choice>
              <mc:Fallback>
                <p:oleObj name="Visio" r:id="rId4" imgW="4895655" imgH="17222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800F70C3-618C-41DA-8D60-8A6339712C3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28600" y="2819400"/>
                        <a:ext cx="8663626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E5CB1FEF-9F00-4745-A3D1-277F26CA36E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Check if source register </a:t>
            </a:r>
            <a:r>
              <a:rPr lang="en-US" sz="2600" b="1" dirty="0">
                <a:solidFill>
                  <a:srgbClr val="0070C0"/>
                </a:solidFill>
              </a:rPr>
              <a:t>in Execute stage </a:t>
            </a:r>
            <a:r>
              <a:rPr lang="en-US" sz="2600" b="1" dirty="0">
                <a:solidFill>
                  <a:srgbClr val="FF0000"/>
                </a:solidFill>
              </a:rPr>
              <a:t>matches</a:t>
            </a:r>
            <a:r>
              <a:rPr lang="en-US" sz="2600" dirty="0"/>
              <a:t> destination register of instruction </a:t>
            </a:r>
            <a:r>
              <a:rPr lang="en-US" sz="2600" b="1" dirty="0">
                <a:solidFill>
                  <a:srgbClr val="0070C0"/>
                </a:solidFill>
              </a:rPr>
              <a:t>in Memory or Writeback stage</a:t>
            </a:r>
            <a:r>
              <a:rPr lang="en-US" sz="2600" dirty="0"/>
              <a:t>.</a:t>
            </a:r>
            <a:r>
              <a:rPr lang="en-US" sz="2600" b="1" dirty="0">
                <a:solidFill>
                  <a:srgbClr val="0070C0"/>
                </a:solidFill>
              </a:rPr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If so, forward result.</a:t>
            </a:r>
          </a:p>
        </p:txBody>
      </p:sp>
    </p:spTree>
    <p:extLst>
      <p:ext uri="{BB962C8B-B14F-4D97-AF65-F5344CB8AC3E}">
        <p14:creationId xmlns:p14="http://schemas.microsoft.com/office/powerpoint/2010/main" val="3539494806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Forwarding: Hazard Unit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115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E97A-8330-4DDC-A53E-554A83867C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574216"/>
              </p:ext>
            </p:extLst>
          </p:nvPr>
        </p:nvGraphicFramePr>
        <p:xfrm>
          <a:off x="269380" y="910934"/>
          <a:ext cx="8493620" cy="5413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380" y="910934"/>
                        <a:ext cx="8493620" cy="5413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7218396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116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 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                             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4646332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Forwarding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117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F89496-955A-4DF3-9396-6FCAC1F2B37D}"/>
              </a:ext>
            </a:extLst>
          </p:cNvPr>
          <p:cNvSpPr txBox="1"/>
          <p:nvPr/>
        </p:nvSpPr>
        <p:spPr>
          <a:xfrm>
            <a:off x="457200" y="990600"/>
            <a:ext cx="8458200" cy="460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</a:rPr>
              <a:t>Case 1: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/>
              <a:t>Memory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Memory stage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B050"/>
                </a:solidFill>
              </a:rPr>
              <a:t>Case 2: </a:t>
            </a:r>
            <a:r>
              <a:rPr lang="en-US" sz="2400" b="1" dirty="0"/>
              <a:t>Execute</a:t>
            </a:r>
            <a:r>
              <a:rPr lang="en-US" sz="2400" dirty="0"/>
              <a:t> stage </a:t>
            </a:r>
            <a:r>
              <a:rPr lang="en-US" sz="2400" i="1" dirty="0"/>
              <a:t>Rs1</a:t>
            </a:r>
            <a:r>
              <a:rPr lang="en-US" sz="2400" dirty="0"/>
              <a:t> or </a:t>
            </a:r>
            <a:r>
              <a:rPr lang="en-US" sz="2400" i="1" dirty="0"/>
              <a:t>Rs2</a:t>
            </a:r>
            <a:r>
              <a:rPr lang="en-US" sz="2400" dirty="0"/>
              <a:t> matches </a:t>
            </a:r>
            <a:r>
              <a:rPr lang="en-US" sz="2400" b="1" dirty="0" err="1"/>
              <a:t>Writeback</a:t>
            </a:r>
            <a:r>
              <a:rPr lang="en-US" sz="2400" dirty="0"/>
              <a:t> stage </a:t>
            </a:r>
            <a:r>
              <a:rPr lang="en-US" sz="2400" i="1" dirty="0"/>
              <a:t>Rd</a:t>
            </a:r>
            <a:r>
              <a:rPr lang="en-US" sz="2400" dirty="0"/>
              <a:t>?</a:t>
            </a:r>
          </a:p>
          <a:p>
            <a:r>
              <a:rPr lang="en-US" sz="2400" dirty="0"/>
              <a:t>	Forward from </a:t>
            </a:r>
            <a:r>
              <a:rPr lang="en-US" sz="2400" dirty="0" err="1"/>
              <a:t>Writeback</a:t>
            </a:r>
            <a:r>
              <a:rPr lang="en-US" sz="2400" dirty="0"/>
              <a:t> stage</a:t>
            </a:r>
            <a:endParaRPr lang="en-US" sz="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7030A0"/>
                </a:solidFill>
              </a:rPr>
              <a:t>Case 3: </a:t>
            </a:r>
            <a:r>
              <a:rPr lang="en-US" sz="2400" dirty="0"/>
              <a:t>Otherwise use value read from register file (as usual)</a:t>
            </a:r>
          </a:p>
          <a:p>
            <a:endParaRPr lang="en-US" sz="2400" b="1" dirty="0"/>
          </a:p>
          <a:p>
            <a:r>
              <a:rPr lang="en-US" sz="2400" b="1" dirty="0"/>
              <a:t>Equations for </a:t>
            </a:r>
            <a:r>
              <a:rPr lang="en-US" sz="2400" b="1" i="1" dirty="0"/>
              <a:t>Rs1</a:t>
            </a:r>
            <a:r>
              <a:rPr lang="en-US" sz="2400" b="1" dirty="0"/>
              <a:t>:</a:t>
            </a:r>
          </a:p>
          <a:p>
            <a:r>
              <a:rPr lang="en-US" sz="2400" dirty="0"/>
              <a:t>if         </a:t>
            </a:r>
            <a:r>
              <a:rPr lang="en-US" sz="2400" b="1" dirty="0">
                <a:solidFill>
                  <a:srgbClr val="0070C0"/>
                </a:solidFill>
              </a:rPr>
              <a:t>((</a:t>
            </a:r>
            <a:r>
              <a:rPr lang="en-US" sz="2400" b="1" i="1" dirty="0">
                <a:solidFill>
                  <a:srgbClr val="0070C0"/>
                </a:solidFill>
              </a:rPr>
              <a:t>Rs1E</a:t>
            </a:r>
            <a:r>
              <a:rPr lang="en-US" sz="2400" b="1" dirty="0">
                <a:solidFill>
                  <a:srgbClr val="0070C0"/>
                </a:solidFill>
              </a:rPr>
              <a:t> == </a:t>
            </a:r>
            <a:r>
              <a:rPr lang="en-US" sz="2400" b="1" i="1" dirty="0" err="1">
                <a:solidFill>
                  <a:srgbClr val="0070C0"/>
                </a:solidFill>
              </a:rPr>
              <a:t>RdM</a:t>
            </a:r>
            <a:r>
              <a:rPr lang="en-US" sz="2400" b="1" dirty="0">
                <a:solidFill>
                  <a:srgbClr val="0070C0"/>
                </a:solidFill>
              </a:rPr>
              <a:t>) AND </a:t>
            </a:r>
            <a:r>
              <a:rPr lang="en-US" sz="2400" b="1" i="1" dirty="0" err="1">
                <a:solidFill>
                  <a:srgbClr val="0070C0"/>
                </a:solidFill>
              </a:rPr>
              <a:t>RegWriteM</a:t>
            </a:r>
            <a:r>
              <a:rPr lang="en-US" sz="2400" b="1" dirty="0">
                <a:solidFill>
                  <a:srgbClr val="0070C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70C0"/>
                </a:solidFill>
              </a:rPr>
              <a:t>// Case 1</a:t>
            </a:r>
          </a:p>
          <a:p>
            <a:r>
              <a:rPr lang="en-US" sz="2400" dirty="0"/>
              <a:t>		</a:t>
            </a:r>
            <a:r>
              <a:rPr lang="en-US" sz="2400" i="1" dirty="0" err="1"/>
              <a:t>ForwardAE</a:t>
            </a:r>
            <a:r>
              <a:rPr lang="en-US" sz="2400" dirty="0"/>
              <a:t> = 10</a:t>
            </a:r>
          </a:p>
          <a:p>
            <a:r>
              <a:rPr lang="en-US" sz="2400" dirty="0"/>
              <a:t>else if </a:t>
            </a:r>
            <a:r>
              <a:rPr lang="en-US" sz="2400" b="1" dirty="0">
                <a:solidFill>
                  <a:srgbClr val="00B050"/>
                </a:solidFill>
              </a:rPr>
              <a:t>((</a:t>
            </a:r>
            <a:r>
              <a:rPr lang="en-US" sz="2400" b="1" i="1" dirty="0">
                <a:solidFill>
                  <a:srgbClr val="00B050"/>
                </a:solidFill>
              </a:rPr>
              <a:t>Rs1E</a:t>
            </a:r>
            <a:r>
              <a:rPr lang="en-US" sz="2400" b="1" dirty="0">
                <a:solidFill>
                  <a:srgbClr val="00B050"/>
                </a:solidFill>
              </a:rPr>
              <a:t> == </a:t>
            </a:r>
            <a:r>
              <a:rPr lang="en-US" sz="2400" b="1" i="1" dirty="0" err="1">
                <a:solidFill>
                  <a:srgbClr val="00B050"/>
                </a:solidFill>
              </a:rPr>
              <a:t>RdW</a:t>
            </a:r>
            <a:r>
              <a:rPr lang="en-US" sz="2400" b="1" dirty="0">
                <a:solidFill>
                  <a:srgbClr val="00B050"/>
                </a:solidFill>
              </a:rPr>
              <a:t>) AND </a:t>
            </a:r>
            <a:r>
              <a:rPr lang="en-US" sz="2400" b="1" i="1" dirty="0" err="1">
                <a:solidFill>
                  <a:srgbClr val="00B050"/>
                </a:solidFill>
              </a:rPr>
              <a:t>RegWriteW</a:t>
            </a:r>
            <a:r>
              <a:rPr lang="en-US" sz="2400" b="1" dirty="0">
                <a:solidFill>
                  <a:srgbClr val="00B050"/>
                </a:solidFill>
              </a:rPr>
              <a:t>) </a:t>
            </a:r>
            <a:r>
              <a:rPr lang="en-US" sz="2400" b="1" dirty="0">
                <a:solidFill>
                  <a:srgbClr val="FF0000"/>
                </a:solidFill>
              </a:rPr>
              <a:t>AND (Rs1E != 0) </a:t>
            </a:r>
            <a:r>
              <a:rPr lang="en-US" sz="2400" b="1" dirty="0">
                <a:solidFill>
                  <a:srgbClr val="00B050"/>
                </a:solidFill>
              </a:rPr>
              <a:t>// Case 2</a:t>
            </a:r>
          </a:p>
          <a:p>
            <a:r>
              <a:rPr lang="en-US" sz="2400" dirty="0"/>
              <a:t>     		</a:t>
            </a:r>
            <a:r>
              <a:rPr lang="en-US" sz="2400" i="1" dirty="0" err="1"/>
              <a:t>ForwardAE</a:t>
            </a:r>
            <a:r>
              <a:rPr lang="en-US" sz="2400" dirty="0"/>
              <a:t> = 01</a:t>
            </a:r>
          </a:p>
          <a:p>
            <a:r>
              <a:rPr lang="en-US" sz="2400" dirty="0"/>
              <a:t>else 		</a:t>
            </a:r>
            <a:r>
              <a:rPr lang="en-US" sz="2400" i="1" dirty="0" err="1"/>
              <a:t>ForwardAE</a:t>
            </a:r>
            <a:r>
              <a:rPr lang="en-US" sz="2400" dirty="0"/>
              <a:t> = 00                                                 </a:t>
            </a:r>
            <a:r>
              <a:rPr lang="en-US" sz="2400" b="1" dirty="0">
                <a:solidFill>
                  <a:srgbClr val="7030A0"/>
                </a:solidFill>
              </a:rPr>
              <a:t>// Case 3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82ACF1-1614-48BB-AF4C-44AD5EBD09F1}"/>
              </a:ext>
            </a:extLst>
          </p:cNvPr>
          <p:cNvSpPr/>
          <p:nvPr/>
        </p:nvSpPr>
        <p:spPr>
          <a:xfrm>
            <a:off x="713440" y="5710535"/>
            <a:ext cx="7516160" cy="46166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2400" b="1" i="1" dirty="0" err="1"/>
              <a:t>ForwardBE</a:t>
            </a:r>
            <a:r>
              <a:rPr lang="en-US" sz="2400" b="1" i="1" dirty="0"/>
              <a:t> </a:t>
            </a:r>
            <a:r>
              <a:rPr lang="en-US" sz="2400" i="1" dirty="0"/>
              <a:t>equations are similar (replace</a:t>
            </a:r>
            <a:r>
              <a:rPr lang="en-US" sz="2400" b="1" i="1" dirty="0"/>
              <a:t> Rs1E </a:t>
            </a:r>
            <a:r>
              <a:rPr lang="en-US" sz="2400" i="1" dirty="0"/>
              <a:t>with</a:t>
            </a:r>
            <a:r>
              <a:rPr lang="en-US" sz="2400" b="1" i="1" dirty="0"/>
              <a:t> Rs2E</a:t>
            </a:r>
            <a:r>
              <a:rPr lang="en-US" sz="2400" i="1" dirty="0"/>
              <a:t>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5347818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Data Hazard due to </a:t>
            </a:r>
            <a:r>
              <a:rPr lang="en-US" sz="44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Dependency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AF729F5-16A6-477C-BEC6-EE8775288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971676"/>
              </p:ext>
            </p:extLst>
          </p:nvPr>
        </p:nvGraphicFramePr>
        <p:xfrm>
          <a:off x="76201" y="1143000"/>
          <a:ext cx="8447036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895655" imgH="1722277" progId="Visio.Drawing.15">
                  <p:embed/>
                </p:oleObj>
              </mc:Choice>
              <mc:Fallback>
                <p:oleObj name="Visio" r:id="rId3" imgW="4895655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1" y="1143000"/>
                        <a:ext cx="8447036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74990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5344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Stalling to solve </a:t>
            </a:r>
            <a:r>
              <a:rPr lang="en-US" sz="4300" dirty="0" err="1">
                <a:solidFill>
                  <a:schemeClr val="bg1"/>
                </a:solidFill>
                <a:latin typeface="Courier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Data Dependency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119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DB42B9E-8456-4CC5-B169-A4CF3C5420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431819"/>
              </p:ext>
            </p:extLst>
          </p:nvPr>
        </p:nvGraphicFramePr>
        <p:xfrm>
          <a:off x="76200" y="1143000"/>
          <a:ext cx="8841450" cy="297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124468" imgH="1722277" progId="Visio.Drawing.15">
                  <p:embed/>
                </p:oleObj>
              </mc:Choice>
              <mc:Fallback>
                <p:oleObj name="Visio" r:id="rId3" imgW="5124468" imgH="17222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1143000"/>
                        <a:ext cx="8841450" cy="297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6507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Datapath: </a:t>
            </a:r>
            <a:r>
              <a:rPr lang="en-US" dirty="0"/>
              <a:t>start with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dirty="0"/>
              <a:t> instruction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Example:  	</a:t>
            </a:r>
            <a:r>
              <a:rPr lang="en-US" sz="3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x6, -4(x9)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     		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3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imm</a:t>
            </a:r>
            <a:r>
              <a:rPr lang="en-US" sz="3200" b="1" dirty="0">
                <a:latin typeface="Courier New" panose="02070309020205020404" pitchFamily="49" charset="0"/>
                <a:cs typeface="Courier New" panose="02070309020205020404" pitchFamily="49" charset="0"/>
              </a:rPr>
              <a:t>(rs1)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C0BD94B-0560-421B-92E4-51B765D8D2E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4278124"/>
              </p:ext>
            </p:extLst>
          </p:nvPr>
        </p:nvGraphicFramePr>
        <p:xfrm>
          <a:off x="838199" y="3048000"/>
          <a:ext cx="7465807" cy="182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203269" imgH="540327" progId="Visio.Drawing.11">
                  <p:embed/>
                </p:oleObj>
              </mc:Choice>
              <mc:Fallback>
                <p:oleObj name="Visio" r:id="rId4" imgW="2203269" imgH="540327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8199" y="3048000"/>
                        <a:ext cx="7465807" cy="182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0564364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120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Is either </a:t>
            </a:r>
            <a:r>
              <a:rPr lang="en-US" sz="2800" b="1" dirty="0">
                <a:solidFill>
                  <a:srgbClr val="0070C0"/>
                </a:solidFill>
              </a:rPr>
              <a:t>source register in the Decode stage </a:t>
            </a:r>
            <a:r>
              <a:rPr lang="en-US" sz="2800" dirty="0"/>
              <a:t>the same as the </a:t>
            </a:r>
            <a:r>
              <a:rPr lang="en-US" sz="2800" b="1" dirty="0">
                <a:solidFill>
                  <a:srgbClr val="0070C0"/>
                </a:solidFill>
              </a:rPr>
              <a:t>destination register in the Execute stage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r>
              <a:rPr lang="en-US" sz="2800" dirty="0"/>
              <a:t>	</a:t>
            </a:r>
            <a:r>
              <a:rPr lang="en-US" sz="2800" b="1" dirty="0"/>
              <a:t>AND</a:t>
            </a:r>
          </a:p>
          <a:p>
            <a:r>
              <a:rPr lang="en-US" sz="2800" dirty="0"/>
              <a:t>Is the instruction in the </a:t>
            </a:r>
            <a:r>
              <a:rPr lang="en-US" sz="2800" b="1" dirty="0">
                <a:solidFill>
                  <a:srgbClr val="FF0000"/>
                </a:solidFill>
              </a:rPr>
              <a:t>Execute stage a </a:t>
            </a:r>
            <a:r>
              <a:rPr lang="en-US" sz="2800" b="1" dirty="0" err="1">
                <a:solidFill>
                  <a:srgbClr val="FF0000"/>
                </a:solidFill>
                <a:latin typeface="Courier" pitchFamily="49" charset="0"/>
              </a:rPr>
              <a:t>lw</a:t>
            </a:r>
            <a:r>
              <a:rPr lang="en-US" sz="2800" dirty="0"/>
              <a:t>?</a:t>
            </a:r>
          </a:p>
          <a:p>
            <a:pPr marL="0" indent="0">
              <a:buFont typeface="Arial" pitchFamily="34" charset="0"/>
              <a:buNone/>
            </a:pP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lwStall</a:t>
            </a:r>
            <a:r>
              <a:rPr lang="en-US" sz="2400" dirty="0"/>
              <a:t> = </a:t>
            </a:r>
            <a:r>
              <a:rPr lang="en-US" sz="2400" b="1" dirty="0">
                <a:solidFill>
                  <a:schemeClr val="accent1"/>
                </a:solidFill>
              </a:rPr>
              <a:t>((</a:t>
            </a:r>
            <a:r>
              <a:rPr lang="en-US" sz="2400" b="1" i="1" dirty="0">
                <a:solidFill>
                  <a:schemeClr val="accent1"/>
                </a:solidFill>
              </a:rPr>
              <a:t>Rs1D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 OR (</a:t>
            </a:r>
            <a:r>
              <a:rPr lang="en-US" sz="2400" b="1" i="1" dirty="0">
                <a:solidFill>
                  <a:schemeClr val="accent1"/>
                </a:solidFill>
              </a:rPr>
              <a:t>Rs2D</a:t>
            </a:r>
            <a:r>
              <a:rPr lang="en-US" sz="2400" b="1" dirty="0">
                <a:solidFill>
                  <a:schemeClr val="accent1"/>
                </a:solidFill>
              </a:rPr>
              <a:t> == </a:t>
            </a:r>
            <a:r>
              <a:rPr lang="en-US" sz="2400" b="1" i="1" dirty="0" err="1">
                <a:solidFill>
                  <a:schemeClr val="accent1"/>
                </a:solidFill>
              </a:rPr>
              <a:t>RdE</a:t>
            </a:r>
            <a:r>
              <a:rPr lang="en-US" sz="2400" b="1" dirty="0">
                <a:solidFill>
                  <a:schemeClr val="accent1"/>
                </a:solidFill>
              </a:rPr>
              <a:t>)) </a:t>
            </a:r>
            <a:r>
              <a:rPr lang="en-US" sz="2400" b="1" dirty="0"/>
              <a:t>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ResultSrcE</a:t>
            </a:r>
            <a:r>
              <a:rPr lang="en-US" sz="2400" b="1" baseline="-25000" dirty="0">
                <a:solidFill>
                  <a:srgbClr val="FF0000"/>
                </a:solidFill>
              </a:rPr>
              <a:t>1</a:t>
            </a:r>
            <a:r>
              <a:rPr lang="en-US" sz="2400" dirty="0"/>
              <a:t> </a:t>
            </a:r>
          </a:p>
          <a:p>
            <a:pPr marL="0" indent="0">
              <a:buFont typeface="Arial" pitchFamily="34" charset="0"/>
              <a:buNone/>
            </a:pPr>
            <a:r>
              <a:rPr lang="en-US" sz="2400" b="1" i="1" dirty="0" err="1"/>
              <a:t>StallF</a:t>
            </a:r>
            <a:r>
              <a:rPr lang="en-US" sz="2400" dirty="0"/>
              <a:t> = </a:t>
            </a:r>
            <a:r>
              <a:rPr lang="en-US" sz="2400" b="1" i="1" dirty="0" err="1"/>
              <a:t>StallD</a:t>
            </a:r>
            <a:r>
              <a:rPr lang="en-US" sz="2400" dirty="0"/>
              <a:t> = </a:t>
            </a:r>
            <a:r>
              <a:rPr lang="en-US" sz="2400" b="1" i="1" dirty="0" err="1"/>
              <a:t>FlushE</a:t>
            </a:r>
            <a:r>
              <a:rPr lang="en-US" sz="2400" dirty="0"/>
              <a:t> = </a:t>
            </a:r>
            <a:r>
              <a:rPr lang="en-US" sz="2400" b="1" i="1" dirty="0" err="1"/>
              <a:t>lwStall</a:t>
            </a: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endParaRPr lang="en-US" sz="2400" b="1" i="1" dirty="0"/>
          </a:p>
          <a:p>
            <a:pPr marL="0" indent="0">
              <a:buFont typeface="Arial" pitchFamily="34" charset="0"/>
              <a:buNone/>
            </a:pPr>
            <a:r>
              <a:rPr lang="en-US" sz="2400" dirty="0"/>
              <a:t>(Stall the Fetch and Decode stages, and flush the Execute stage.)</a:t>
            </a:r>
          </a:p>
        </p:txBody>
      </p:sp>
    </p:spTree>
    <p:extLst>
      <p:ext uri="{BB962C8B-B14F-4D97-AF65-F5344CB8AC3E}">
        <p14:creationId xmlns:p14="http://schemas.microsoft.com/office/powerpoint/2010/main" val="248054309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Stalling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121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F3D3C71-FE9C-4CE3-9EE8-8E9AF7A926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8079064"/>
              </p:ext>
            </p:extLst>
          </p:nvPr>
        </p:nvGraphicFramePr>
        <p:xfrm>
          <a:off x="228600" y="807101"/>
          <a:ext cx="8610600" cy="5488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07101"/>
                        <a:ext cx="8610600" cy="5488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2060076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Processor Control Hazards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91477347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123</a:t>
            </a:fld>
            <a:endParaRPr lang="en-US" dirty="0"/>
          </a:p>
        </p:txBody>
      </p:sp>
      <p:sp>
        <p:nvSpPr>
          <p:cNvPr id="5" name="Rectangle 8">
            <a:extLst>
              <a:ext uri="{FF2B5EF4-FFF2-40B4-BE49-F238E27FC236}">
                <a16:creationId xmlns:a16="http://schemas.microsoft.com/office/drawing/2014/main" id="{BC3E0408-C74C-47F3-BB77-1EF815F6225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r>
              <a:rPr lang="en-US" b="1" dirty="0">
                <a:solidFill>
                  <a:srgbClr val="0070C0"/>
                </a:solidFill>
              </a:rPr>
              <a:t>: </a:t>
            </a:r>
          </a:p>
          <a:p>
            <a:pPr lvl="1"/>
            <a:r>
              <a:rPr lang="en-US" dirty="0"/>
              <a:t>Branch </a:t>
            </a:r>
            <a:r>
              <a:rPr lang="en-US" b="1" dirty="0"/>
              <a:t>not determined until the Execute stage </a:t>
            </a:r>
            <a:r>
              <a:rPr lang="en-US" dirty="0"/>
              <a:t>of pipeline</a:t>
            </a:r>
          </a:p>
          <a:p>
            <a:pPr lvl="1"/>
            <a:r>
              <a:rPr lang="en-US" b="1" dirty="0"/>
              <a:t>Instructions</a:t>
            </a:r>
            <a:r>
              <a:rPr lang="en-US" dirty="0"/>
              <a:t> after branch </a:t>
            </a:r>
            <a:r>
              <a:rPr lang="en-US" b="1" dirty="0"/>
              <a:t>fetched</a:t>
            </a:r>
            <a:r>
              <a:rPr lang="en-US" dirty="0"/>
              <a:t> before branch occurs</a:t>
            </a:r>
          </a:p>
          <a:p>
            <a:pPr lvl="1"/>
            <a:r>
              <a:rPr lang="en-US" dirty="0"/>
              <a:t>These </a:t>
            </a:r>
            <a:r>
              <a:rPr lang="en-US" b="1" dirty="0"/>
              <a:t>2 instructions must be flushed </a:t>
            </a:r>
            <a:r>
              <a:rPr lang="en-US" dirty="0"/>
              <a:t>if branch happens</a:t>
            </a:r>
          </a:p>
        </p:txBody>
      </p:sp>
    </p:spTree>
    <p:extLst>
      <p:ext uri="{BB962C8B-B14F-4D97-AF65-F5344CB8AC3E}">
        <p14:creationId xmlns:p14="http://schemas.microsoft.com/office/powerpoint/2010/main" val="2759962035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124</a:t>
            </a:fld>
            <a:endParaRPr lang="en-US" dirty="0"/>
          </a:p>
        </p:txBody>
      </p:sp>
      <p:sp>
        <p:nvSpPr>
          <p:cNvPr id="3" name="Rectangle 8">
            <a:extLst>
              <a:ext uri="{FF2B5EF4-FFF2-40B4-BE49-F238E27FC236}">
                <a16:creationId xmlns:a16="http://schemas.microsoft.com/office/drawing/2014/main" id="{6C6FF2A0-15B5-40EB-A825-BCCC212AE54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4572000"/>
            <a:ext cx="8686801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Branch misprediction penalty:</a:t>
            </a:r>
          </a:p>
          <a:p>
            <a:pPr marL="0" indent="0">
              <a:buNone/>
            </a:pPr>
            <a:r>
              <a:rPr lang="en-US" sz="2600" dirty="0"/>
              <a:t>The number of instructions flushed when a branch is taken (in this case, 2 instructions)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81BA1A1B-9836-43EC-9273-825319CE1BD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0426" y="1245201"/>
          <a:ext cx="8534412" cy="2945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37059" imgH="2141393" progId="Visio.Drawing.15">
                  <p:embed/>
                </p:oleObj>
              </mc:Choice>
              <mc:Fallback>
                <p:oleObj name="Visio" r:id="rId4" imgW="6237059" imgH="2141393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81BA1A1B-9836-43EC-9273-825319CE1BD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0426" y="1245201"/>
                        <a:ext cx="8534412" cy="2945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78882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Logic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125</a:t>
            </a:fld>
            <a:endParaRPr lang="en-US" dirty="0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0E454A33-F779-4F07-8FAE-157CCC5379B7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If branch is taken in execute stage, need to flush the instructions in the Fetch and Decode stages</a:t>
            </a:r>
          </a:p>
          <a:p>
            <a:pPr lvl="1"/>
            <a:r>
              <a:rPr lang="en-US" dirty="0"/>
              <a:t>Do this by clearing Decode and Execute Pipeline registers using </a:t>
            </a:r>
            <a:r>
              <a:rPr lang="en-US" i="1" dirty="0" err="1"/>
              <a:t>FlushD</a:t>
            </a:r>
            <a:r>
              <a:rPr lang="en-US" dirty="0"/>
              <a:t> and </a:t>
            </a:r>
            <a:r>
              <a:rPr lang="en-US" i="1" dirty="0" err="1"/>
              <a:t>FlushE</a:t>
            </a:r>
            <a:endParaRPr lang="en-US" i="1" dirty="0"/>
          </a:p>
          <a:p>
            <a:r>
              <a:rPr lang="en-US" b="1" dirty="0">
                <a:solidFill>
                  <a:srgbClr val="0070C0"/>
                </a:solidFill>
              </a:rPr>
              <a:t>Equations:</a:t>
            </a:r>
          </a:p>
          <a:p>
            <a:pPr marL="0" indent="0">
              <a:buFont typeface="Arial" pitchFamily="34" charset="0"/>
              <a:buNone/>
            </a:pPr>
            <a:r>
              <a:rPr lang="en-US" i="1" dirty="0"/>
              <a:t>	</a:t>
            </a:r>
            <a:r>
              <a:rPr lang="en-US" sz="2800" i="1" dirty="0" err="1"/>
              <a:t>FlushD</a:t>
            </a:r>
            <a:r>
              <a:rPr lang="en-US" sz="2800" i="1" dirty="0"/>
              <a:t> = </a:t>
            </a:r>
            <a:r>
              <a:rPr lang="en-US" sz="2800" i="1" dirty="0" err="1"/>
              <a:t>PCSrcE</a:t>
            </a:r>
            <a:endParaRPr lang="en-US" sz="2800" dirty="0"/>
          </a:p>
          <a:p>
            <a:pPr marL="0" indent="0">
              <a:buFont typeface="Arial" pitchFamily="34" charset="0"/>
              <a:buNone/>
            </a:pPr>
            <a:r>
              <a:rPr lang="en-US" sz="2800" i="1" dirty="0"/>
              <a:t>	</a:t>
            </a:r>
            <a:r>
              <a:rPr lang="en-US" sz="2800" i="1" dirty="0" err="1"/>
              <a:t>FlushE</a:t>
            </a:r>
            <a:r>
              <a:rPr lang="en-US" sz="2800" dirty="0"/>
              <a:t>  = </a:t>
            </a:r>
            <a:r>
              <a:rPr lang="en-US" sz="2800" i="1" dirty="0" err="1"/>
              <a:t>lwStall</a:t>
            </a:r>
            <a:r>
              <a:rPr lang="en-US" sz="2800" i="1" dirty="0"/>
              <a:t> </a:t>
            </a:r>
            <a:r>
              <a:rPr lang="en-US" sz="2800" dirty="0"/>
              <a:t>OR</a:t>
            </a:r>
            <a:r>
              <a:rPr lang="en-US" sz="2800" i="1" dirty="0"/>
              <a:t> </a:t>
            </a:r>
            <a:r>
              <a:rPr lang="en-US" sz="2800" i="1" dirty="0" err="1"/>
              <a:t>PCSrcE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66816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Control Hazards: Flushing Hardware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43B907A-434D-43DF-92A3-E40CA29261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9564132"/>
              </p:ext>
            </p:extLst>
          </p:nvPr>
        </p:nvGraphicFramePr>
        <p:xfrm>
          <a:off x="228600" y="884942"/>
          <a:ext cx="8534400" cy="5439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884942"/>
                        <a:ext cx="8534400" cy="5439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4184133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RISC-V Pipelined Processor with Hazard Unit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E669A6-FAB5-4C17-A82D-E3ABBEBDA2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210650"/>
              </p:ext>
            </p:extLst>
          </p:nvPr>
        </p:nvGraphicFramePr>
        <p:xfrm>
          <a:off x="228600" y="933511"/>
          <a:ext cx="8458200" cy="53910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57095" imgH="4434651" progId="Visio.Drawing.15">
                  <p:embed/>
                </p:oleObj>
              </mc:Choice>
              <mc:Fallback>
                <p:oleObj name="Visio" r:id="rId3" imgW="6957095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933511"/>
                        <a:ext cx="8458200" cy="53910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8641325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Pipelined  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41973056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129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52E3CA08-5E5E-489D-A7C6-7F2FE7B0C4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048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25%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10%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13%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52% R-type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latin typeface="+mj-lt"/>
                <a:cs typeface="Arial" charset="0"/>
              </a:rPr>
              <a:t>Suppose: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40% of loads used by next instruction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50% of branches </a:t>
            </a:r>
            <a:r>
              <a:rPr lang="en-US" sz="1800" dirty="0" err="1">
                <a:latin typeface="+mj-lt"/>
                <a:cs typeface="Arial" charset="0"/>
              </a:rPr>
              <a:t>mispredicted</a:t>
            </a:r>
            <a:endParaRPr lang="en-US" sz="18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What is the average CPI? </a:t>
            </a:r>
            <a:r>
              <a:rPr lang="en-US" sz="2400" dirty="0">
                <a:latin typeface="+mj-lt"/>
                <a:cs typeface="Arial" charset="0"/>
              </a:rPr>
              <a:t>(Ideally it’s 1, but…)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800" dirty="0">
                <a:latin typeface="+mj-lt"/>
                <a:cs typeface="Arial" charset="0"/>
              </a:rPr>
              <a:t>Load CPI = 1 when not stalling, 2 when stalling</a:t>
            </a:r>
          </a:p>
          <a:p>
            <a:pPr lvl="2" algn="just">
              <a:lnSpc>
                <a:spcPct val="90000"/>
              </a:lnSpc>
              <a:spcBef>
                <a:spcPct val="20000"/>
              </a:spcBef>
            </a:pPr>
            <a:r>
              <a:rPr lang="en-US" dirty="0">
                <a:latin typeface="+mj-lt"/>
                <a:cs typeface="Arial" charset="0"/>
              </a:rPr>
              <a:t>So, </a:t>
            </a:r>
            <a:r>
              <a:rPr lang="en-US" b="1" dirty="0" err="1">
                <a:latin typeface="+mj-lt"/>
                <a:cs typeface="Arial" charset="0"/>
              </a:rPr>
              <a:t>CPI</a:t>
            </a:r>
            <a:r>
              <a:rPr lang="en-US" b="1" baseline="-25000" dirty="0" err="1">
                <a:latin typeface="+mj-lt"/>
                <a:cs typeface="Arial" charset="0"/>
              </a:rPr>
              <a:t>lw</a:t>
            </a:r>
            <a:r>
              <a:rPr lang="en-US" dirty="0">
                <a:latin typeface="+mj-lt"/>
                <a:cs typeface="Arial" charset="0"/>
              </a:rPr>
              <a:t> = 1(0.6) + 2(0.4) = 1.4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dirty="0">
                <a:latin typeface="+mj-lt"/>
                <a:cs typeface="Arial" charset="0"/>
              </a:rPr>
              <a:t>Branch CPI = 1 when not stalling, 3 when stalling</a:t>
            </a:r>
          </a:p>
          <a:p>
            <a:pPr lvl="1" algn="just">
              <a:lnSpc>
                <a:spcPct val="90000"/>
              </a:lnSpc>
              <a:spcBef>
                <a:spcPct val="20000"/>
              </a:spcBef>
            </a:pPr>
            <a:r>
              <a:rPr lang="en-US" sz="1800" dirty="0">
                <a:latin typeface="+mj-lt"/>
                <a:cs typeface="Arial" charset="0"/>
              </a:rPr>
              <a:t>	So, </a:t>
            </a:r>
            <a:r>
              <a:rPr lang="en-US" sz="1800" b="1" dirty="0" err="1">
                <a:latin typeface="+mj-lt"/>
                <a:cs typeface="Arial" charset="0"/>
              </a:rPr>
              <a:t>CPI</a:t>
            </a:r>
            <a:r>
              <a:rPr lang="en-US" sz="1800" b="1" baseline="-25000" dirty="0" err="1">
                <a:latin typeface="+mj-lt"/>
                <a:cs typeface="Arial" charset="0"/>
              </a:rPr>
              <a:t>beq</a:t>
            </a:r>
            <a:r>
              <a:rPr lang="en-US" sz="1800" dirty="0">
                <a:latin typeface="+mj-lt"/>
                <a:cs typeface="Arial" charset="0"/>
              </a:rPr>
              <a:t> = 1(0.5) + 3(0.5) = 2</a:t>
            </a: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endParaRPr lang="en-US" sz="200" b="1" dirty="0">
              <a:latin typeface="+mj-lt"/>
              <a:cs typeface="Arial" charset="0"/>
            </a:endParaRPr>
          </a:p>
          <a:p>
            <a:pPr marL="742950" lvl="1" indent="-285750" algn="just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2400" b="1" dirty="0">
                <a:latin typeface="+mj-lt"/>
                <a:cs typeface="Arial" charset="0"/>
              </a:rPr>
              <a:t>Average CPI = </a:t>
            </a:r>
            <a:r>
              <a:rPr lang="en-US" sz="2400" dirty="0">
                <a:latin typeface="+mj-lt"/>
                <a:cs typeface="Arial" charset="0"/>
              </a:rPr>
              <a:t>(0.25)(1.4) + (0.1)(1) + (0.13)(2) + (0.52)(1)</a:t>
            </a:r>
            <a:r>
              <a:rPr lang="en-US" sz="2400" b="1" dirty="0">
                <a:latin typeface="+mj-lt"/>
                <a:cs typeface="Arial" charset="0"/>
              </a:rPr>
              <a:t>  = 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1.23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0314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fetch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9EAD3B53-AE07-40C6-9153-25C16DEE7B3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1430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1:</a:t>
            </a:r>
            <a:r>
              <a:rPr lang="en-US">
                <a:solidFill>
                  <a:schemeClr val="accent1"/>
                </a:solidFill>
              </a:rPr>
              <a:t> </a:t>
            </a:r>
            <a:r>
              <a:rPr lang="en-US"/>
              <a:t>Fetch instruction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5A63148-A08D-4AA2-973F-5AD3A7F75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908240"/>
              </p:ext>
            </p:extLst>
          </p:nvPr>
        </p:nvGraphicFramePr>
        <p:xfrm>
          <a:off x="76200" y="2468849"/>
          <a:ext cx="9067800" cy="26349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65832F5-A9F9-4F51-8941-848AF67FFE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200" y="2468849"/>
                        <a:ext cx="9067800" cy="26349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0277413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+mj-lt"/>
              </a:rPr>
              <a:t>Pipelined Processor Performance Example</a:t>
            </a:r>
            <a:endParaRPr lang="en-US" sz="36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130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E8F47F6B-ED08-4422-8D89-B9260F67D0C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990600"/>
            <a:ext cx="83820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Pipelined processor critical path: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+mj-lt"/>
                <a:cs typeface="Arial" charset="0"/>
              </a:rPr>
              <a:t>  	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c_pipelined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	= max of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Fetch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2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RFread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Decode</a:t>
            </a:r>
            <a:endParaRPr lang="en-US" sz="2800" b="1" baseline="-25000" dirty="0">
              <a:latin typeface="+mj-lt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+ 4</a:t>
            </a:r>
            <a:r>
              <a:rPr lang="en-US" sz="2800" b="1" i="1" dirty="0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mux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ALU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AND</a:t>
            </a:r>
            <a:r>
              <a:rPr lang="en-US" sz="2800" b="1" baseline="-25000" dirty="0">
                <a:solidFill>
                  <a:srgbClr val="0070C0"/>
                </a:solidFill>
                <a:latin typeface="+mj-lt"/>
                <a:cs typeface="Arial" charset="0"/>
              </a:rPr>
              <a:t>-OR 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latin typeface="+mj-lt"/>
                <a:cs typeface="Arial" charset="0"/>
              </a:rPr>
              <a:t>Execute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  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mem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setup</a:t>
            </a:r>
            <a:r>
              <a:rPr lang="en-US" sz="2800" b="1" baseline="-25000" dirty="0">
                <a:solidFill>
                  <a:schemeClr val="accent1"/>
                </a:solidFill>
                <a:latin typeface="+mj-lt"/>
                <a:cs typeface="Arial" charset="0"/>
              </a:rPr>
              <a:t>			</a:t>
            </a:r>
            <a:r>
              <a:rPr lang="en-US" sz="2800" b="1" dirty="0">
                <a:latin typeface="+mj-lt"/>
                <a:cs typeface="Arial" charset="0"/>
              </a:rPr>
              <a:t>Memory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	    2(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i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pcq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mux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 + </a:t>
            </a:r>
            <a:r>
              <a:rPr lang="en-US" sz="2800" b="1" i="1" dirty="0" err="1">
                <a:solidFill>
                  <a:srgbClr val="0070C0"/>
                </a:solidFill>
                <a:latin typeface="+mj-lt"/>
                <a:cs typeface="Arial" charset="0"/>
              </a:rPr>
              <a:t>t</a:t>
            </a:r>
            <a:r>
              <a:rPr lang="en-US" sz="2800" b="1" baseline="-25000" dirty="0" err="1">
                <a:solidFill>
                  <a:srgbClr val="0070C0"/>
                </a:solidFill>
                <a:latin typeface="+mj-lt"/>
                <a:cs typeface="Arial" charset="0"/>
              </a:rPr>
              <a:t>RFwrite</a:t>
            </a:r>
            <a:r>
              <a:rPr lang="en-US" sz="2800" b="1" dirty="0">
                <a:solidFill>
                  <a:srgbClr val="0070C0"/>
                </a:solidFill>
                <a:latin typeface="+mj-lt"/>
                <a:cs typeface="Arial" charset="0"/>
              </a:rPr>
              <a:t>) 	</a:t>
            </a:r>
            <a:r>
              <a:rPr lang="en-US" sz="2800" b="1" dirty="0">
                <a:solidFill>
                  <a:schemeClr val="accent1"/>
                </a:solidFill>
                <a:latin typeface="+mj-lt"/>
                <a:cs typeface="Arial" charset="0"/>
              </a:rPr>
              <a:t>		</a:t>
            </a:r>
            <a:r>
              <a:rPr lang="en-US" sz="2800" b="1" dirty="0" err="1">
                <a:latin typeface="+mj-lt"/>
                <a:cs typeface="Arial" charset="0"/>
              </a:rPr>
              <a:t>Writeback</a:t>
            </a:r>
            <a:endParaRPr lang="en-US" sz="2800" b="1" dirty="0">
              <a:latin typeface="+mj-lt"/>
              <a:cs typeface="Arial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05EC14A-2783-453A-A8D8-1E31631413A5}"/>
              </a:ext>
            </a:extLst>
          </p:cNvPr>
          <p:cNvSpPr/>
          <p:nvPr/>
        </p:nvSpPr>
        <p:spPr>
          <a:xfrm>
            <a:off x="533400" y="4876800"/>
            <a:ext cx="82296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Decode and </a:t>
            </a:r>
            <a:r>
              <a:rPr lang="en-US" sz="2200" dirty="0" err="1">
                <a:latin typeface="+mj-lt"/>
                <a:cs typeface="Arial" charset="0"/>
              </a:rPr>
              <a:t>Writeback</a:t>
            </a:r>
            <a:r>
              <a:rPr lang="en-US" sz="2200" dirty="0">
                <a:latin typeface="+mj-lt"/>
                <a:cs typeface="Arial" charset="0"/>
              </a:rPr>
              <a:t> stages </a:t>
            </a:r>
            <a:r>
              <a:rPr lang="en-US" sz="2200" b="1" dirty="0">
                <a:latin typeface="+mj-lt"/>
                <a:cs typeface="Arial" charset="0"/>
              </a:rPr>
              <a:t>both use the register file </a:t>
            </a:r>
            <a:r>
              <a:rPr lang="en-US" sz="2200" dirty="0">
                <a:latin typeface="+mj-lt"/>
                <a:cs typeface="Arial" charset="0"/>
              </a:rPr>
              <a:t>in each cycle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So each stage gets half of the cycle time (</a:t>
            </a:r>
            <a:r>
              <a:rPr lang="en-US" sz="2200" b="1" dirty="0">
                <a:latin typeface="+mj-lt"/>
                <a:cs typeface="Arial" charset="0"/>
              </a:rPr>
              <a:t>T</a:t>
            </a:r>
            <a:r>
              <a:rPr lang="en-US" sz="2200" b="1" baseline="-25000" dirty="0">
                <a:latin typeface="+mj-lt"/>
                <a:cs typeface="Arial" charset="0"/>
              </a:rPr>
              <a:t>c</a:t>
            </a:r>
            <a:r>
              <a:rPr lang="en-US" sz="2200" b="1" dirty="0">
                <a:latin typeface="+mj-lt"/>
                <a:cs typeface="Arial" charset="0"/>
              </a:rPr>
              <a:t>/2</a:t>
            </a:r>
            <a:r>
              <a:rPr lang="en-US" sz="2200" dirty="0">
                <a:latin typeface="+mj-lt"/>
                <a:cs typeface="Arial" charset="0"/>
              </a:rPr>
              <a:t>) to do their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+mj-lt"/>
                <a:cs typeface="Arial" charset="0"/>
              </a:rPr>
              <a:t>Or, stated a different way, </a:t>
            </a:r>
            <a:r>
              <a:rPr lang="en-US" sz="2200" b="1" dirty="0">
                <a:latin typeface="+mj-lt"/>
                <a:cs typeface="Arial" charset="0"/>
              </a:rPr>
              <a:t>2x of their work </a:t>
            </a:r>
            <a:r>
              <a:rPr lang="en-US" sz="2200" dirty="0">
                <a:latin typeface="+mj-lt"/>
                <a:cs typeface="Arial" charset="0"/>
              </a:rPr>
              <a:t>must fit in a cycle (</a:t>
            </a:r>
            <a:r>
              <a:rPr lang="en-US" sz="2200" dirty="0">
                <a:cs typeface="Arial" charset="0"/>
              </a:rPr>
              <a:t>T</a:t>
            </a:r>
            <a:r>
              <a:rPr lang="en-US" sz="2200" baseline="-25000" dirty="0">
                <a:cs typeface="Arial" charset="0"/>
              </a:rPr>
              <a:t>c</a:t>
            </a:r>
            <a:r>
              <a:rPr lang="en-US" sz="2200" dirty="0">
                <a:latin typeface="+mj-lt"/>
                <a:cs typeface="Arial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2824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152400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Pipelined Critical Path: Execute Stage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131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A2396-D9D0-4581-93B7-06A052E52068}"/>
              </a:ext>
            </a:extLst>
          </p:cNvPr>
          <p:cNvSpPr/>
          <p:nvPr/>
        </p:nvSpPr>
        <p:spPr>
          <a:xfrm>
            <a:off x="685800" y="3962400"/>
            <a:ext cx="8229600" cy="19812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766C523-BABF-4BB1-B4A2-4065BC06CF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486136"/>
              </p:ext>
            </p:extLst>
          </p:nvPr>
        </p:nvGraphicFramePr>
        <p:xfrm>
          <a:off x="304800" y="960480"/>
          <a:ext cx="8305800" cy="52879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964751" imgH="4434651" progId="Visio.Drawing.15">
                  <p:embed/>
                </p:oleObj>
              </mc:Choice>
              <mc:Fallback>
                <p:oleObj name="Visio" r:id="rId3" imgW="6964751" imgH="443465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4800" y="960480"/>
                        <a:ext cx="8305800" cy="52879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697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132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51315850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+ 4*30 + 120 + 20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c_pipelined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+ 4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AND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-OR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590800" y="5943600"/>
            <a:ext cx="5867400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2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Pipelined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133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Program with 100 billion instructions</a:t>
            </a:r>
            <a:endParaRPr lang="en-US" sz="3000" i="1" dirty="0">
              <a:latin typeface="+mj-lt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000" b="1" dirty="0">
                <a:latin typeface="+mj-lt"/>
                <a:cs typeface="Arial" charset="0"/>
              </a:rPr>
              <a:t>Execution Time  	</a:t>
            </a:r>
            <a:r>
              <a:rPr lang="en-US" sz="3000" dirty="0">
                <a:latin typeface="+mj-lt"/>
                <a:cs typeface="Arial" charset="0"/>
              </a:rPr>
              <a:t>= (# instructions) </a:t>
            </a:r>
            <a:r>
              <a:rPr lang="en-US" sz="3000" dirty="0">
                <a:latin typeface="+mj-lt"/>
                <a:cs typeface="Times New Roman" pitchFamily="18" charset="0"/>
              </a:rPr>
              <a:t>× </a:t>
            </a:r>
            <a:r>
              <a:rPr lang="en-US" sz="3000" dirty="0">
                <a:latin typeface="+mj-lt"/>
                <a:cs typeface="Arial" charset="0"/>
              </a:rPr>
              <a:t>CPI </a:t>
            </a:r>
            <a:r>
              <a:rPr lang="en-US" sz="3000" dirty="0">
                <a:latin typeface="+mj-lt"/>
                <a:cs typeface="Times New Roman" pitchFamily="18" charset="0"/>
              </a:rPr>
              <a:t>×</a:t>
            </a:r>
            <a:r>
              <a:rPr lang="en-US" sz="3000" dirty="0">
                <a:latin typeface="+mj-lt"/>
                <a:cs typeface="Arial" charset="0"/>
              </a:rPr>
              <a:t> </a:t>
            </a:r>
            <a:r>
              <a:rPr lang="en-US" sz="3000" i="1" dirty="0">
                <a:latin typeface="+mj-lt"/>
                <a:cs typeface="Arial" charset="0"/>
              </a:rPr>
              <a:t>T</a:t>
            </a:r>
            <a:r>
              <a:rPr lang="en-US" sz="30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i="1" dirty="0">
                <a:latin typeface="+mj-lt"/>
                <a:cs typeface="Arial" charset="0"/>
              </a:rPr>
              <a:t>		              	</a:t>
            </a:r>
            <a:r>
              <a:rPr lang="en-US" sz="3000" dirty="0">
                <a:latin typeface="+mj-lt"/>
                <a:cs typeface="Arial" charset="0"/>
              </a:rPr>
              <a:t>= (100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000" dirty="0">
                <a:latin typeface="+mj-lt"/>
                <a:cs typeface="Arial" charset="0"/>
              </a:rPr>
              <a:t>)(1.23)(350  </a:t>
            </a:r>
            <a:r>
              <a:rPr lang="en-US" sz="3000" dirty="0">
                <a:latin typeface="+mj-lt"/>
                <a:cs typeface="Times New Roman" pitchFamily="18" charset="0"/>
              </a:rPr>
              <a:t>× 10</a:t>
            </a:r>
            <a:r>
              <a:rPr lang="en-US" sz="3000" baseline="30000" dirty="0">
                <a:latin typeface="+mj-lt"/>
                <a:cs typeface="Times New Roman" pitchFamily="18" charset="0"/>
              </a:rPr>
              <a:t>-12</a:t>
            </a:r>
            <a:r>
              <a:rPr lang="en-US" sz="3000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000" dirty="0">
                <a:latin typeface="+mj-lt"/>
                <a:cs typeface="Arial" charset="0"/>
              </a:rPr>
              <a:t>		            	</a:t>
            </a:r>
            <a:r>
              <a:rPr lang="en-US" sz="3000" b="1" dirty="0">
                <a:latin typeface="+mj-lt"/>
                <a:cs typeface="Arial" charset="0"/>
              </a:rPr>
              <a:t>= </a:t>
            </a:r>
            <a:r>
              <a:rPr lang="en-US" sz="3000" b="1" dirty="0">
                <a:solidFill>
                  <a:srgbClr val="0070C0"/>
                </a:solidFill>
                <a:latin typeface="+mj-lt"/>
                <a:cs typeface="Arial" charset="0"/>
              </a:rPr>
              <a:t>43 seconds</a:t>
            </a:r>
            <a:endParaRPr lang="en-US" sz="3000" b="1" i="1" dirty="0">
              <a:solidFill>
                <a:srgbClr val="0070C0"/>
              </a:solidFill>
              <a:latin typeface="+mj-lt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0446674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 Comparison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134</a:t>
            </a:fld>
            <a:endParaRPr lang="en-US" dirty="0"/>
          </a:p>
        </p:txBody>
      </p:sp>
      <p:graphicFrame>
        <p:nvGraphicFramePr>
          <p:cNvPr id="5" name="Group 53">
            <a:extLst>
              <a:ext uri="{FF2B5EF4-FFF2-40B4-BE49-F238E27FC236}">
                <a16:creationId xmlns:a16="http://schemas.microsoft.com/office/drawing/2014/main" id="{0FD688C1-FFF8-48BC-ADF1-076EEDD99BA6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5192207"/>
              </p:ext>
            </p:extLst>
          </p:nvPr>
        </p:nvGraphicFramePr>
        <p:xfrm>
          <a:off x="723900" y="1219200"/>
          <a:ext cx="7848600" cy="3266559"/>
        </p:xfrm>
        <a:graphic>
          <a:graphicData uri="http://schemas.openxmlformats.org/drawingml/2006/table">
            <a:tbl>
              <a:tblPr/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5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4193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1600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Processor</a:t>
                      </a:r>
                    </a:p>
                  </a:txBody>
                  <a:tcPr anchor="b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Execution Time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(seconds)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Speedup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(single-cycle as baseline)</a:t>
                      </a:r>
                    </a:p>
                  </a:txBody>
                  <a:tcPr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Single-cycle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75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Multicycle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155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0.5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20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Pipelined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43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1.7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85269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Advanced Microarchitecture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176373503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Advanced Microarchitecture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A29CD028-13A5-4E03-9AA3-E43826935CE1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80010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Deep Pipelining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Micro-operations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Branch Prediction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Superscalar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Out of Order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Register Renaming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SIMD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Multithreading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Multiprocessors</a:t>
            </a:r>
          </a:p>
        </p:txBody>
      </p:sp>
    </p:spTree>
    <p:extLst>
      <p:ext uri="{BB962C8B-B14F-4D97-AF65-F5344CB8AC3E}">
        <p14:creationId xmlns:p14="http://schemas.microsoft.com/office/powerpoint/2010/main" val="571717690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Deep Pipelining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137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07FAD29F-5111-4F34-8368-B58AC096619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10-20 stages typical</a:t>
            </a:r>
          </a:p>
          <a:p>
            <a:r>
              <a:rPr lang="en-US" dirty="0"/>
              <a:t>Number of stages limited by:</a:t>
            </a:r>
          </a:p>
          <a:p>
            <a:pPr lvl="1"/>
            <a:r>
              <a:rPr lang="en-US" dirty="0"/>
              <a:t>Pipeline hazards</a:t>
            </a:r>
          </a:p>
          <a:p>
            <a:pPr lvl="1"/>
            <a:r>
              <a:rPr lang="en-US" dirty="0"/>
              <a:t>Sequencing overhead</a:t>
            </a:r>
          </a:p>
          <a:p>
            <a:pPr lvl="1"/>
            <a:r>
              <a:rPr lang="en-US" dirty="0"/>
              <a:t>Power</a:t>
            </a:r>
          </a:p>
          <a:p>
            <a:pPr lvl="1"/>
            <a:r>
              <a:rPr lang="en-US" dirty="0"/>
              <a:t>Cost</a:t>
            </a:r>
          </a:p>
          <a:p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F2F3FF8-1A3D-4F92-8879-48048019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9427929"/>
              </p:ext>
            </p:extLst>
          </p:nvPr>
        </p:nvGraphicFramePr>
        <p:xfrm>
          <a:off x="3429394" y="3124200"/>
          <a:ext cx="5562206" cy="30880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819329" imgH="1565745" progId="Visio.Drawing.15">
                  <p:embed/>
                </p:oleObj>
              </mc:Choice>
              <mc:Fallback>
                <p:oleObj name="Visio" r:id="rId4" imgW="2819329" imgH="156574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29394" y="3124200"/>
                        <a:ext cx="5562206" cy="30880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6216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Micro-operations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138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Decompose complex instructions into series of simple instructions called </a:t>
            </a:r>
            <a:r>
              <a:rPr lang="en-US" sz="2400" b="1" i="1" dirty="0"/>
              <a:t>micro-operations</a:t>
            </a:r>
            <a:r>
              <a:rPr lang="en-US" sz="2400" dirty="0"/>
              <a:t> (</a:t>
            </a:r>
            <a:r>
              <a:rPr lang="en-US" sz="2400" i="1" dirty="0"/>
              <a:t>micro-ops</a:t>
            </a:r>
            <a:r>
              <a:rPr lang="en-US" sz="2400" dirty="0"/>
              <a:t> or </a:t>
            </a:r>
            <a:r>
              <a:rPr lang="en-US" sz="2400" i="1" dirty="0"/>
              <a:t>µ-ops</a:t>
            </a:r>
            <a:r>
              <a:rPr lang="en-US" sz="2400" dirty="0"/>
              <a:t>)</a:t>
            </a:r>
          </a:p>
          <a:p>
            <a:r>
              <a:rPr lang="en-US" sz="2400" b="1" dirty="0"/>
              <a:t>At run-time</a:t>
            </a:r>
            <a:r>
              <a:rPr lang="en-US" sz="2400" dirty="0"/>
              <a:t>, complex instructions are decoded into one or more micro-ops</a:t>
            </a:r>
          </a:p>
          <a:p>
            <a:r>
              <a:rPr lang="en-US" sz="2400" dirty="0"/>
              <a:t>Used heavily in </a:t>
            </a:r>
            <a:r>
              <a:rPr lang="en-US" sz="2400" b="1" dirty="0"/>
              <a:t>CISC</a:t>
            </a:r>
            <a:r>
              <a:rPr lang="en-US" sz="2400" dirty="0"/>
              <a:t> (complex instruction set computer) architectures (e.g., x86)</a:t>
            </a:r>
          </a:p>
          <a:p>
            <a:endParaRPr lang="en-US" sz="1500" dirty="0"/>
          </a:p>
          <a:p>
            <a:pPr marL="0" indent="0">
              <a:buFont typeface="Arial" pitchFamily="34" charset="0"/>
              <a:buNone/>
            </a:pPr>
            <a:r>
              <a:rPr lang="en-US" sz="2800" b="1" dirty="0">
                <a:solidFill>
                  <a:srgbClr val="0070C0"/>
                </a:solidFill>
              </a:rPr>
              <a:t>Complex Op				    Micro-op Sequence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s1, 0(s2),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postincr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4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s1, 0(s2)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			 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s2, s2, 4</a:t>
            </a: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endParaRPr lang="en-US" sz="2400" dirty="0">
              <a:solidFill>
                <a:srgbClr val="0070C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 typeface="Arial" pitchFamily="34" charset="0"/>
              <a:buNone/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  Without </a:t>
            </a:r>
            <a:r>
              <a:rPr lang="el-GR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μ</a:t>
            </a:r>
            <a:r>
              <a:rPr lang="en-US" sz="2400" b="1" dirty="0">
                <a:solidFill>
                  <a:srgbClr val="0070C0"/>
                </a:solidFill>
                <a:latin typeface="+mj-lt"/>
                <a:cs typeface="Courier New" panose="02070309020205020404" pitchFamily="49" charset="0"/>
              </a:rPr>
              <a:t>-ops, would need 2nd write port on the register file</a:t>
            </a:r>
          </a:p>
        </p:txBody>
      </p:sp>
    </p:spTree>
    <p:extLst>
      <p:ext uri="{BB962C8B-B14F-4D97-AF65-F5344CB8AC3E}">
        <p14:creationId xmlns:p14="http://schemas.microsoft.com/office/powerpoint/2010/main" val="332128973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139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Guess</a:t>
            </a:r>
            <a:r>
              <a:rPr lang="en-US" dirty="0"/>
              <a:t> whether branch will be taken</a:t>
            </a:r>
          </a:p>
          <a:p>
            <a:pPr lvl="1"/>
            <a:r>
              <a:rPr lang="en-US" dirty="0"/>
              <a:t>Backward branches are usually taken (loops)</a:t>
            </a:r>
          </a:p>
          <a:p>
            <a:pPr lvl="1"/>
            <a:r>
              <a:rPr lang="en-US" dirty="0"/>
              <a:t>Consider history to improve guess</a:t>
            </a:r>
          </a:p>
          <a:p>
            <a:r>
              <a:rPr lang="en-US" dirty="0"/>
              <a:t>Good prediction </a:t>
            </a:r>
            <a:r>
              <a:rPr lang="en-US" b="1" dirty="0"/>
              <a:t>reduces fraction of branches requiring a flush </a:t>
            </a:r>
          </a:p>
        </p:txBody>
      </p:sp>
    </p:spTree>
    <p:extLst>
      <p:ext uri="{BB962C8B-B14F-4D97-AF65-F5344CB8AC3E}">
        <p14:creationId xmlns:p14="http://schemas.microsoft.com/office/powerpoint/2010/main" val="4164018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Reg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STEP 2: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Read source operand (</a:t>
            </a:r>
            <a:r>
              <a:rPr lang="en-US" b="1"/>
              <a:t>rs1</a:t>
            </a:r>
            <a:r>
              <a:rPr lang="en-US"/>
              <a:t>) from RF</a:t>
            </a:r>
            <a:endParaRPr lang="en-US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08BBE71D-17CB-4695-BC57-1DBE2FCF4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2144943"/>
              </p:ext>
            </p:extLst>
          </p:nvPr>
        </p:nvGraphicFramePr>
        <p:xfrm>
          <a:off x="58156" y="2444034"/>
          <a:ext cx="9009644" cy="27756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47434" imgH="1493630" progId="Visio.Drawing.15">
                  <p:embed/>
                </p:oleObj>
              </mc:Choice>
              <mc:Fallback>
                <p:oleObj name="Visio" r:id="rId4" imgW="5147434" imgH="1493630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247B50BA-9CB1-47C6-A909-23970AD929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156" y="2444034"/>
                        <a:ext cx="9009644" cy="27756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02237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140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Ideal pipelined processor: CPI = 1</a:t>
            </a:r>
          </a:p>
          <a:p>
            <a:r>
              <a:rPr lang="en-US" dirty="0"/>
              <a:t>Branch misprediction increases CPI</a:t>
            </a:r>
          </a:p>
          <a:p>
            <a:r>
              <a:rPr lang="en-US" b="1" dirty="0">
                <a:solidFill>
                  <a:srgbClr val="0070C0"/>
                </a:solidFill>
              </a:rPr>
              <a:t>Static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Check direction of branch (forward or backward)</a:t>
            </a:r>
          </a:p>
          <a:p>
            <a:pPr lvl="1">
              <a:spcBef>
                <a:spcPts val="0"/>
              </a:spcBef>
            </a:pPr>
            <a:r>
              <a:rPr lang="en-US" dirty="0"/>
              <a:t>If backward, predict taken</a:t>
            </a:r>
          </a:p>
          <a:p>
            <a:pPr lvl="1">
              <a:spcBef>
                <a:spcPts val="0"/>
              </a:spcBef>
            </a:pPr>
            <a:r>
              <a:rPr lang="en-US" dirty="0"/>
              <a:t>Else, predict not taken</a:t>
            </a:r>
          </a:p>
          <a:p>
            <a:r>
              <a:rPr lang="en-US" b="1" dirty="0">
                <a:solidFill>
                  <a:srgbClr val="0070C0"/>
                </a:solidFill>
              </a:rPr>
              <a:t>Dynamic branch prediction:</a:t>
            </a:r>
          </a:p>
          <a:p>
            <a:pPr lvl="1">
              <a:spcBef>
                <a:spcPts val="0"/>
              </a:spcBef>
            </a:pPr>
            <a:r>
              <a:rPr lang="en-US" dirty="0"/>
              <a:t>Keep </a:t>
            </a:r>
            <a:r>
              <a:rPr lang="en-US" b="1" dirty="0"/>
              <a:t>history</a:t>
            </a:r>
            <a:r>
              <a:rPr lang="en-US" dirty="0"/>
              <a:t> of last several hundred (or thousand) branches in </a:t>
            </a:r>
            <a:r>
              <a:rPr lang="en-US" i="1" dirty="0"/>
              <a:t>branch target buffer</a:t>
            </a:r>
            <a:r>
              <a:rPr lang="en-US" dirty="0"/>
              <a:t>, record:</a:t>
            </a:r>
          </a:p>
          <a:p>
            <a:pPr lvl="2">
              <a:spcBef>
                <a:spcPts val="0"/>
              </a:spcBef>
            </a:pPr>
            <a:r>
              <a:rPr lang="en-US" dirty="0"/>
              <a:t>Branch destination</a:t>
            </a:r>
          </a:p>
          <a:p>
            <a:pPr lvl="2">
              <a:spcBef>
                <a:spcPts val="0"/>
              </a:spcBef>
            </a:pPr>
            <a:r>
              <a:rPr lang="en-US" dirty="0"/>
              <a:t>Whether branch was taken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213222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Dynamic Branch Prediction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141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FABD1EBC-FD85-4F45-8916-6A29D987361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1-bit branch predictor</a:t>
            </a:r>
          </a:p>
          <a:p>
            <a:r>
              <a:rPr lang="en-US" dirty="0"/>
              <a:t>2-bit branch predictor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491041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Branch Prediction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142</a:t>
            </a:fld>
            <a:endParaRPr lang="en-US" dirty="0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EAB469F-524E-4F8F-8028-B7A3138136E8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	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	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				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		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		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7955055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1-Bit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143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Remembers</a:t>
            </a:r>
            <a:r>
              <a:rPr lang="en-US" dirty="0"/>
              <a:t> whether branch was taken the last time and </a:t>
            </a:r>
            <a:r>
              <a:rPr lang="en-US" b="1" dirty="0"/>
              <a:t>does the same thing</a:t>
            </a:r>
          </a:p>
          <a:p>
            <a:r>
              <a:rPr lang="en-US" dirty="0" err="1"/>
              <a:t>Mispredicts</a:t>
            </a:r>
            <a:r>
              <a:rPr lang="en-US" dirty="0"/>
              <a:t> first and last branch 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DC0C2D49-C1D7-4FE8-A423-EE1DAB70A5D7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9718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533225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2-Bit Branch Predictor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144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623C7B-9C3E-4C3C-A673-0B15763B10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1814" y="1066800"/>
            <a:ext cx="8840372" cy="1342662"/>
          </a:xfrm>
          <a:prstGeom prst="rect">
            <a:avLst/>
          </a:prstGeom>
        </p:spPr>
      </p:pic>
      <p:sp>
        <p:nvSpPr>
          <p:cNvPr id="8" name="Rectangle 5">
            <a:extLst>
              <a:ext uri="{FF2B5EF4-FFF2-40B4-BE49-F238E27FC236}">
                <a16:creationId xmlns:a16="http://schemas.microsoft.com/office/drawing/2014/main" id="{142207F6-9D64-4087-822A-5D85D0FC0C9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752600" y="5638800"/>
            <a:ext cx="6324600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dirty="0"/>
              <a:t>Only </a:t>
            </a:r>
            <a:r>
              <a:rPr lang="en-US" dirty="0" err="1"/>
              <a:t>mispredicts</a:t>
            </a:r>
            <a:r>
              <a:rPr lang="en-US" dirty="0"/>
              <a:t> </a:t>
            </a:r>
            <a:r>
              <a:rPr lang="en-US" b="1" dirty="0"/>
              <a:t>last branch </a:t>
            </a:r>
            <a:r>
              <a:rPr lang="en-US" dirty="0"/>
              <a:t>of loop</a:t>
            </a: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B3BDB827-820D-40DB-B088-7D55E0BBBB7C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>
          <a:xfrm>
            <a:off x="533400" y="2514600"/>
            <a:ext cx="82296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s1, zero, 0     # s1 = sum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zero, 0     # s0 =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t0, zero, 10    # t0 = 10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For:                   # for (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&lt;10;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=i+1)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bge</a:t>
            </a:r>
            <a:r>
              <a:rPr lang="en-US" sz="2000" dirty="0">
                <a:latin typeface="Courier New" pitchFamily="49" charset="0"/>
              </a:rPr>
              <a:t>  s0, t0, Done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add  s1, s1, s0      # sum = sum + </a:t>
            </a:r>
            <a:r>
              <a:rPr lang="en-US" sz="2000" dirty="0" err="1">
                <a:latin typeface="Courier New" pitchFamily="49" charset="0"/>
              </a:rPr>
              <a:t>i</a:t>
            </a: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</a:t>
            </a:r>
            <a:r>
              <a:rPr lang="en-US" sz="2000" dirty="0" err="1">
                <a:latin typeface="Courier New" pitchFamily="49" charset="0"/>
              </a:rPr>
              <a:t>addi</a:t>
            </a:r>
            <a:r>
              <a:rPr lang="en-US" sz="2000" dirty="0">
                <a:latin typeface="Courier New" pitchFamily="49" charset="0"/>
              </a:rPr>
              <a:t> s0, s0, 1       #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= </a:t>
            </a:r>
            <a:r>
              <a:rPr lang="en-US" sz="2000" dirty="0" err="1">
                <a:latin typeface="Courier New" pitchFamily="49" charset="0"/>
              </a:rPr>
              <a:t>i</a:t>
            </a:r>
            <a:r>
              <a:rPr lang="en-US" sz="2000" dirty="0">
                <a:latin typeface="Courier New" pitchFamily="49" charset="0"/>
              </a:rPr>
              <a:t> + 1</a:t>
            </a: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  j    For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000" dirty="0">
                <a:latin typeface="Courier New" pitchFamily="49" charset="0"/>
              </a:rPr>
              <a:t>Done:</a:t>
            </a:r>
          </a:p>
          <a:p>
            <a:pPr>
              <a:buFontTx/>
              <a:buNone/>
            </a:pPr>
            <a:endParaRPr 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370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Superscalar &amp; Out of Order 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253699154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Processors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31B1950-2416-43F8-8916-BE6F1203F5D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1036637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copies of </a:t>
            </a:r>
            <a:r>
              <a:rPr lang="en-US" dirty="0" err="1"/>
              <a:t>datapath</a:t>
            </a:r>
            <a:r>
              <a:rPr lang="en-US" dirty="0"/>
              <a:t> execute multiple instructions at once</a:t>
            </a:r>
          </a:p>
          <a:p>
            <a:r>
              <a:rPr lang="en-US" dirty="0"/>
              <a:t>Dependencies make it tricky to issue multiple instructions at once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B4B85AB-4B0C-4FEC-931B-5646E844D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181310"/>
              </p:ext>
            </p:extLst>
          </p:nvPr>
        </p:nvGraphicFramePr>
        <p:xfrm>
          <a:off x="692356" y="3429000"/>
          <a:ext cx="7686469" cy="25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44301" imgH="1512719" progId="Visio.Drawing.15">
                  <p:embed/>
                </p:oleObj>
              </mc:Choice>
              <mc:Fallback>
                <p:oleObj name="Visio" r:id="rId4" imgW="4644301" imgH="151271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2356" y="3429000"/>
                        <a:ext cx="7686469" cy="25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5653879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147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FD87B6F-E52E-4EC8-84CC-26FD8F5D1B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7111603"/>
              </p:ext>
            </p:extLst>
          </p:nvPr>
        </p:nvGraphicFramePr>
        <p:xfrm>
          <a:off x="87959" y="1981200"/>
          <a:ext cx="8979841" cy="403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895655" imgH="2202054" progId="Visio.Drawing.15">
                  <p:embed/>
                </p:oleObj>
              </mc:Choice>
              <mc:Fallback>
                <p:oleObj name="Visio" r:id="rId4" imgW="4895655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7959" y="1981200"/>
                        <a:ext cx="8979841" cy="403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4">
            <a:extLst>
              <a:ext uri="{FF2B5EF4-FFF2-40B4-BE49-F238E27FC236}">
                <a16:creationId xmlns:a16="http://schemas.microsoft.com/office/drawing/2014/main" id="{5C48A081-38F6-4010-AC41-D3E4EAB3072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615277832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Superscalar with Dependencies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148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541AC1CD-C76D-4C7C-BF34-7946A898BE9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6/5 = 1.2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3E49C4D-4CCB-47FD-B711-CC8981159C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1718313"/>
              </p:ext>
            </p:extLst>
          </p:nvPr>
        </p:nvGraphicFramePr>
        <p:xfrm>
          <a:off x="432178" y="1981200"/>
          <a:ext cx="7972604" cy="426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1458" imgH="2773884" progId="Visio.Drawing.15">
                  <p:embed/>
                </p:oleObj>
              </mc:Choice>
              <mc:Fallback>
                <p:oleObj name="Visio" r:id="rId4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2178" y="1981200"/>
                        <a:ext cx="7972604" cy="426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51403576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149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DF3BF67F-4C1A-4407-BD47-27CF958725E3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4572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Looks ahead across multiple instructions</a:t>
            </a:r>
          </a:p>
          <a:p>
            <a:r>
              <a:rPr lang="en-US" sz="2800" dirty="0"/>
              <a:t>Issues as many instructions as possible at once</a:t>
            </a:r>
          </a:p>
          <a:p>
            <a:r>
              <a:rPr lang="en-US" sz="2800" dirty="0"/>
              <a:t>Issues instructions out of order (as long as no dependencies)</a:t>
            </a:r>
          </a:p>
          <a:p>
            <a:r>
              <a:rPr lang="en-US" sz="2800" b="1" dirty="0"/>
              <a:t>Dependencies: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RAW</a:t>
            </a:r>
            <a:r>
              <a:rPr lang="en-US" sz="2200" dirty="0"/>
              <a:t> (read after write): one instruction writes, later instruction reads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WAR</a:t>
            </a:r>
            <a:r>
              <a:rPr lang="en-US" sz="2200" dirty="0"/>
              <a:t> (write after read): one instruction reads, later instruction writes a register</a:t>
            </a:r>
          </a:p>
          <a:p>
            <a:pPr lvl="1"/>
            <a:r>
              <a:rPr lang="en-US" sz="2200" b="1" dirty="0">
                <a:solidFill>
                  <a:srgbClr val="0070C0"/>
                </a:solidFill>
              </a:rPr>
              <a:t>WAW</a:t>
            </a:r>
            <a:r>
              <a:rPr lang="en-US" sz="2200" dirty="0">
                <a:solidFill>
                  <a:schemeClr val="accent1"/>
                </a:solidFill>
              </a:rPr>
              <a:t> </a:t>
            </a:r>
            <a:r>
              <a:rPr lang="en-US" sz="2200" dirty="0"/>
              <a:t>(write after write): one instruction writes, later instruction writes a register</a:t>
            </a:r>
          </a:p>
        </p:txBody>
      </p:sp>
    </p:spTree>
    <p:extLst>
      <p:ext uri="{BB962C8B-B14F-4D97-AF65-F5344CB8AC3E}">
        <p14:creationId xmlns:p14="http://schemas.microsoft.com/office/powerpoint/2010/main" val="3290554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Immediate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3: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Extend the immediate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BD6146B-426C-46E7-B19F-F8E68973EC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55860"/>
              </p:ext>
            </p:extLst>
          </p:nvPr>
        </p:nvGraphicFramePr>
        <p:xfrm>
          <a:off x="88520" y="2486512"/>
          <a:ext cx="9009644" cy="3609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015404" progId="Visio.Drawing.15">
                  <p:embed/>
                </p:oleObj>
              </mc:Choice>
              <mc:Fallback>
                <p:oleObj name="Visio" r:id="rId4" imgW="5177631" imgH="2015404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A3CD4890-6E49-4A15-9D49-6A8C14275E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520" y="2486512"/>
                        <a:ext cx="9009644" cy="36094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79795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(OOO)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150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EBB99EF-D36F-49B8-8103-E582C9C2FFCD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Instruction level parallelism (ILP): </a:t>
            </a:r>
            <a:r>
              <a:rPr lang="en-US" dirty="0"/>
              <a:t>number of  instruction that can be issued simultaneously (average &lt; 3)</a:t>
            </a:r>
          </a:p>
          <a:p>
            <a:r>
              <a:rPr lang="en-US" b="1" dirty="0">
                <a:solidFill>
                  <a:srgbClr val="0070C0"/>
                </a:solidFill>
              </a:rPr>
              <a:t>Scoreboard: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table that keeps track of:</a:t>
            </a:r>
          </a:p>
          <a:p>
            <a:pPr lvl="1"/>
            <a:r>
              <a:rPr lang="en-US" sz="3200" dirty="0"/>
              <a:t>Instructions waiting to issue</a:t>
            </a:r>
          </a:p>
          <a:p>
            <a:pPr lvl="1"/>
            <a:r>
              <a:rPr lang="en-US" sz="3200" dirty="0"/>
              <a:t>Available functional units</a:t>
            </a:r>
          </a:p>
          <a:p>
            <a:pPr lvl="1"/>
            <a:r>
              <a:rPr lang="en-US" sz="3200" dirty="0"/>
              <a:t>Dependencies</a:t>
            </a:r>
          </a:p>
        </p:txBody>
      </p:sp>
    </p:spTree>
    <p:extLst>
      <p:ext uri="{BB962C8B-B14F-4D97-AF65-F5344CB8AC3E}">
        <p14:creationId xmlns:p14="http://schemas.microsoft.com/office/powerpoint/2010/main" val="3091481139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Out of Order Processor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151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3C3F7C9-2A65-47B1-8B03-A66A3092CF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8445140"/>
              </p:ext>
            </p:extLst>
          </p:nvPr>
        </p:nvGraphicFramePr>
        <p:xfrm>
          <a:off x="429896" y="1854153"/>
          <a:ext cx="8382000" cy="44863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1458" imgH="2773884" progId="Visio.Drawing.15">
                  <p:embed/>
                </p:oleObj>
              </mc:Choice>
              <mc:Fallback>
                <p:oleObj name="Visio" r:id="rId4" imgW="5181458" imgH="277388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9896" y="1854153"/>
                        <a:ext cx="8382000" cy="44863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6/4 = 1.5</a:t>
            </a:r>
          </a:p>
        </p:txBody>
      </p:sp>
    </p:spTree>
    <p:extLst>
      <p:ext uri="{BB962C8B-B14F-4D97-AF65-F5344CB8AC3E}">
        <p14:creationId xmlns:p14="http://schemas.microsoft.com/office/powerpoint/2010/main" val="457519260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Register Renaming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152</a:t>
            </a:fld>
            <a:endParaRPr lang="en-US" dirty="0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AED1107-68ED-45E4-B5AA-760B837BFE6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152400" y="9906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Ideal IPC: 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2</a:t>
            </a:r>
            <a:endParaRPr lang="en-US" sz="2600" dirty="0">
              <a:latin typeface="Courier New" pitchFamily="49" charset="0"/>
            </a:endParaRPr>
          </a:p>
          <a:p>
            <a:pPr>
              <a:buFontTx/>
              <a:buNone/>
            </a:pPr>
            <a:r>
              <a:rPr lang="en-US" sz="2600" b="1" dirty="0">
                <a:solidFill>
                  <a:srgbClr val="0070C0"/>
                </a:solidFill>
              </a:rPr>
              <a:t>Actual IPC:</a:t>
            </a:r>
            <a:r>
              <a:rPr lang="en-US" sz="2600" b="1" dirty="0">
                <a:solidFill>
                  <a:schemeClr val="accent1"/>
                </a:solidFill>
              </a:rPr>
              <a:t>	</a:t>
            </a:r>
            <a:r>
              <a:rPr lang="en-US" sz="2600" b="1" dirty="0"/>
              <a:t>6/3 = 2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A30B5B2-6A7E-49AB-B2D0-0D4E0937B5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3652310"/>
              </p:ext>
            </p:extLst>
          </p:nvPr>
        </p:nvGraphicFramePr>
        <p:xfrm>
          <a:off x="98889" y="1828800"/>
          <a:ext cx="9045111" cy="4267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67268" imgH="2202054" progId="Visio.Drawing.15">
                  <p:embed/>
                </p:oleObj>
              </mc:Choice>
              <mc:Fallback>
                <p:oleObj name="Visio" r:id="rId4" imgW="4667268" imgH="220205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8889" y="1828800"/>
                        <a:ext cx="9045111" cy="42672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2678032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SIMD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153</a:t>
            </a:fld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B4141E5-D46F-4834-B567-2AA7FB64282F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0010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Single Instruction Multiple Data </a:t>
            </a:r>
            <a:r>
              <a:rPr lang="en-US" dirty="0"/>
              <a:t>(SIMD)</a:t>
            </a:r>
          </a:p>
          <a:p>
            <a:pPr lvl="1"/>
            <a:r>
              <a:rPr lang="en-US" sz="2400" dirty="0"/>
              <a:t>Single instruction </a:t>
            </a:r>
            <a:r>
              <a:rPr lang="en-US" sz="2400" b="1" dirty="0"/>
              <a:t>acts on multiple pieces of data at once</a:t>
            </a:r>
          </a:p>
          <a:p>
            <a:pPr lvl="1"/>
            <a:r>
              <a:rPr lang="en-US" sz="2400" dirty="0"/>
              <a:t>Common application: </a:t>
            </a:r>
            <a:r>
              <a:rPr lang="en-US" sz="2400" b="1" dirty="0"/>
              <a:t>graphics</a:t>
            </a:r>
          </a:p>
          <a:p>
            <a:pPr lvl="1"/>
            <a:r>
              <a:rPr lang="en-US" sz="2400" dirty="0"/>
              <a:t>Can apply to short arithmetic operations (also called </a:t>
            </a:r>
            <a:r>
              <a:rPr lang="en-US" sz="2400" i="1" dirty="0"/>
              <a:t>packed arithmetic</a:t>
            </a:r>
            <a:r>
              <a:rPr lang="en-US" sz="2400" dirty="0"/>
              <a:t>)</a:t>
            </a:r>
          </a:p>
          <a:p>
            <a:r>
              <a:rPr lang="en-US" dirty="0"/>
              <a:t>For example, add eight 8-bit elements</a:t>
            </a:r>
          </a:p>
          <a:p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1C2F9157-7483-4A2A-B1F0-B76C3A87EB4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1774518"/>
              </p:ext>
            </p:extLst>
          </p:nvPr>
        </p:nvGraphicFramePr>
        <p:xfrm>
          <a:off x="1143000" y="4038600"/>
          <a:ext cx="6979920" cy="1600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362416" imgH="1000057" progId="Visio.Drawing.15">
                  <p:embed/>
                </p:oleObj>
              </mc:Choice>
              <mc:Fallback>
                <p:oleObj name="Visio" r:id="rId4" imgW="4362416" imgH="1000057" progId="Visio.Drawing.15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000" y="4038600"/>
                        <a:ext cx="6979920" cy="1600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0282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Multithreading &amp; Multiprocessors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40351635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Advanced Architecture Techniques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155</a:t>
            </a:fld>
            <a:endParaRPr lang="en-US" dirty="0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8BC7837A-C3F4-4B79-9C50-FC93EED8C6E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Multithreading</a:t>
            </a:r>
          </a:p>
          <a:p>
            <a:pPr lvl="1"/>
            <a:r>
              <a:rPr lang="en-US" dirty="0" err="1"/>
              <a:t>Wordprocessor</a:t>
            </a:r>
            <a:r>
              <a:rPr lang="en-US" dirty="0"/>
              <a:t>: thread for typing, spell checking, printing</a:t>
            </a:r>
          </a:p>
          <a:p>
            <a:r>
              <a:rPr lang="en-US" b="1" dirty="0">
                <a:solidFill>
                  <a:srgbClr val="0070C0"/>
                </a:solidFill>
              </a:rPr>
              <a:t>Multiprocessors</a:t>
            </a:r>
          </a:p>
          <a:p>
            <a:pPr lvl="1"/>
            <a:r>
              <a:rPr lang="en-US" dirty="0"/>
              <a:t>Multiple processors (cores) on a single chip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231225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Threading: Definitions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156</a:t>
            </a:fld>
            <a:endParaRPr lang="en-US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73358352-D47A-4F08-90E8-2AC089DCADF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70C0"/>
                </a:solidFill>
              </a:rPr>
              <a:t>Process: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program running on a computer</a:t>
            </a:r>
          </a:p>
          <a:p>
            <a:pPr lvl="1"/>
            <a:r>
              <a:rPr lang="en-US" dirty="0"/>
              <a:t>Multiple processes can run at once: e.g., surfing Web, playing music, writing a paper</a:t>
            </a:r>
          </a:p>
          <a:p>
            <a:r>
              <a:rPr lang="en-US" b="1" dirty="0">
                <a:solidFill>
                  <a:srgbClr val="0070C0"/>
                </a:solidFill>
              </a:rPr>
              <a:t>Thread: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part of a program</a:t>
            </a:r>
          </a:p>
          <a:p>
            <a:pPr lvl="1"/>
            <a:r>
              <a:rPr lang="en-US" dirty="0"/>
              <a:t>Each process has multiple threads: e.g., a word processor may have threads for typing, spell checking, printing</a:t>
            </a:r>
          </a:p>
        </p:txBody>
      </p:sp>
    </p:spTree>
    <p:extLst>
      <p:ext uri="{BB962C8B-B14F-4D97-AF65-F5344CB8AC3E}">
        <p14:creationId xmlns:p14="http://schemas.microsoft.com/office/powerpoint/2010/main" val="123400359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Threads in a Conventional Processor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157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E79437A-93D3-453F-BFBD-B41C303A15D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077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Single-core system:</a:t>
            </a:r>
          </a:p>
          <a:p>
            <a:r>
              <a:rPr lang="en-US" dirty="0"/>
              <a:t>One thread runs at once</a:t>
            </a:r>
          </a:p>
          <a:p>
            <a:r>
              <a:rPr lang="en-US" dirty="0"/>
              <a:t>When one thread stalls (for example, waiting for memory):</a:t>
            </a:r>
          </a:p>
          <a:p>
            <a:pPr lvl="1"/>
            <a:r>
              <a:rPr lang="en-US" sz="2600" dirty="0"/>
              <a:t>Architectural state of that thread stored</a:t>
            </a:r>
          </a:p>
          <a:p>
            <a:pPr lvl="1"/>
            <a:r>
              <a:rPr lang="en-US" sz="2600" dirty="0"/>
              <a:t>Architectural state of waiting thread loaded into processor and it runs</a:t>
            </a:r>
          </a:p>
          <a:p>
            <a:pPr lvl="1"/>
            <a:r>
              <a:rPr lang="en-US" sz="2600" dirty="0"/>
              <a:t>Called </a:t>
            </a:r>
            <a:r>
              <a:rPr lang="en-US" sz="2600" b="1" dirty="0">
                <a:solidFill>
                  <a:srgbClr val="0070C0"/>
                </a:solidFill>
              </a:rPr>
              <a:t>context switching</a:t>
            </a:r>
          </a:p>
          <a:p>
            <a:r>
              <a:rPr lang="en-US" dirty="0"/>
              <a:t>Appears to user like all threads running simultaneously</a:t>
            </a:r>
            <a:endParaRPr lang="en-US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51060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Multithreading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158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AB8D03-E31A-4DDF-9657-13FB33F60CB6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copies of architectural state</a:t>
            </a:r>
          </a:p>
          <a:p>
            <a:r>
              <a:rPr lang="en-US"/>
              <a:t>Multiple threads </a:t>
            </a:r>
            <a:r>
              <a:rPr lang="en-US" b="1">
                <a:solidFill>
                  <a:srgbClr val="0070C0"/>
                </a:solidFill>
              </a:rPr>
              <a:t>active</a:t>
            </a:r>
            <a:r>
              <a:rPr lang="en-US">
                <a:solidFill>
                  <a:srgbClr val="0070C0"/>
                </a:solidFill>
              </a:rPr>
              <a:t> </a:t>
            </a:r>
            <a:r>
              <a:rPr lang="en-US"/>
              <a:t>at once:</a:t>
            </a:r>
          </a:p>
          <a:p>
            <a:pPr lvl="1"/>
            <a:r>
              <a:rPr lang="en-US" sz="2600"/>
              <a:t>When one thread stalls, another runs immediately</a:t>
            </a:r>
          </a:p>
          <a:p>
            <a:pPr lvl="1"/>
            <a:r>
              <a:rPr lang="en-US" sz="2600"/>
              <a:t>If one thread can’t keep all execution units busy, another thread can use them</a:t>
            </a:r>
          </a:p>
          <a:p>
            <a:r>
              <a:rPr lang="en-US"/>
              <a:t>Does not increase instruction-level parallelism (ILP) of single thread, but increases throughput </a:t>
            </a:r>
            <a:endParaRPr lang="en-US" sz="1000"/>
          </a:p>
          <a:p>
            <a:pPr marL="0" indent="0">
              <a:buFont typeface="Arial" pitchFamily="34" charset="0"/>
              <a:buNone/>
            </a:pPr>
            <a:r>
              <a:rPr lang="en-US" b="1">
                <a:solidFill>
                  <a:srgbClr val="0070C0"/>
                </a:solidFill>
              </a:rPr>
              <a:t>	Intel calls this “hyperthreading”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257467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Multiprocessors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159</a:t>
            </a:fld>
            <a:endParaRPr lang="en-US" dirty="0"/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7FD35147-03A8-49AC-A997-E5EBF367668A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09600" y="9906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Multiple processors (cores) with a method of communication between them</a:t>
            </a:r>
          </a:p>
          <a:p>
            <a:r>
              <a:rPr lang="en-US"/>
              <a:t>Types: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Homogeneous:</a:t>
            </a:r>
            <a:r>
              <a:rPr lang="en-US" sz="2600"/>
              <a:t> multiple cores with shared main memory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Heterogeneous:</a:t>
            </a:r>
            <a:r>
              <a:rPr lang="en-US" sz="2600">
                <a:solidFill>
                  <a:schemeClr val="accent1"/>
                </a:solidFill>
              </a:rPr>
              <a:t> </a:t>
            </a:r>
            <a:r>
              <a:rPr lang="en-US" sz="2600"/>
              <a:t>separate cores for different tasks (for example, DSP and CPU in cell phone)</a:t>
            </a:r>
          </a:p>
          <a:p>
            <a:pPr lvl="1"/>
            <a:r>
              <a:rPr lang="en-US" sz="2600" b="1">
                <a:solidFill>
                  <a:srgbClr val="0070C0"/>
                </a:solidFill>
              </a:rPr>
              <a:t>Clusters:</a:t>
            </a:r>
            <a:r>
              <a:rPr lang="en-US" sz="2600"/>
              <a:t> each core has own memory system</a:t>
            </a:r>
          </a:p>
          <a:p>
            <a:pPr lvl="1"/>
            <a:endParaRPr lang="en-US" sz="32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6805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53340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4: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Compute the memory address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146130C0-79C5-4C2E-8602-5A18E4EF7B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6048015"/>
              </p:ext>
            </p:extLst>
          </p:nvPr>
        </p:nvGraphicFramePr>
        <p:xfrm>
          <a:off x="152400" y="2057400"/>
          <a:ext cx="9009786" cy="40760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5177631" imgH="2259322" progId="Visio.Drawing.15">
                  <p:embed/>
                </p:oleObj>
              </mc:Choice>
              <mc:Fallback>
                <p:oleObj name="Visio" r:id="rId5" imgW="5177631" imgH="2259322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3368FBA5-A044-4760-A387-3296AAE89B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2057400"/>
                        <a:ext cx="9009786" cy="40760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Group 5">
            <a:extLst>
              <a:ext uri="{FF2B5EF4-FFF2-40B4-BE49-F238E27FC236}">
                <a16:creationId xmlns:a16="http://schemas.microsoft.com/office/drawing/2014/main" id="{E75E716F-386B-4ACE-8BFC-00A23EACD732}"/>
              </a:ext>
            </a:extLst>
          </p:cNvPr>
          <p:cNvGraphicFramePr>
            <a:graphicFrameLocks noGrp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74391170"/>
              </p:ext>
            </p:extLst>
          </p:nvPr>
        </p:nvGraphicFramePr>
        <p:xfrm>
          <a:off x="6934200" y="914400"/>
          <a:ext cx="1981200" cy="1645920"/>
        </p:xfrm>
        <a:graphic>
          <a:graphicData uri="http://schemas.openxmlformats.org/drawingml/2006/table">
            <a:tbl>
              <a:tblPr/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12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54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167013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9" name="Rectangle 3"/>
          <p:cNvSpPr>
            <a:spLocks noGrp="1" noChangeArrowheads="1"/>
          </p:cNvSpPr>
          <p:nvPr>
            <p:ph type="body" idx="4294967295"/>
            <p:custDataLst>
              <p:tags r:id="rId1"/>
            </p:custDataLst>
          </p:nvPr>
        </p:nvSpPr>
        <p:spPr>
          <a:xfrm>
            <a:off x="457200" y="990600"/>
            <a:ext cx="8229600" cy="5257800"/>
          </a:xfrm>
        </p:spPr>
        <p:txBody>
          <a:bodyPr>
            <a:noAutofit/>
          </a:bodyPr>
          <a:lstStyle/>
          <a:p>
            <a:pPr marL="0" indent="0" eaLnBrk="1" hangingPunct="1">
              <a:buNone/>
            </a:pPr>
            <a:r>
              <a:rPr lang="en-US" sz="2400" b="1" dirty="0">
                <a:solidFill>
                  <a:srgbClr val="0070C0"/>
                </a:solidFill>
              </a:rPr>
              <a:t>Digital Design and Computer Architecture Lecture Notes </a:t>
            </a:r>
          </a:p>
          <a:p>
            <a:pPr marL="0" indent="0" eaLnBrk="1" hangingPunct="1">
              <a:buNone/>
            </a:pPr>
            <a:r>
              <a:rPr lang="en-US" sz="2400" b="1">
                <a:solidFill>
                  <a:srgbClr val="0070C0"/>
                </a:solidFill>
              </a:rPr>
              <a:t>© 2021 </a:t>
            </a:r>
            <a:r>
              <a:rPr lang="en-US" sz="2400" b="1" dirty="0">
                <a:solidFill>
                  <a:srgbClr val="0070C0"/>
                </a:solidFill>
              </a:rPr>
              <a:t>Sarah Harris and David Harris</a:t>
            </a:r>
          </a:p>
          <a:p>
            <a:pPr marL="0" indent="0" eaLnBrk="1" hangingPunct="1">
              <a:buNone/>
            </a:pPr>
            <a:br>
              <a:rPr lang="en-US" sz="2400" b="1" dirty="0">
                <a:solidFill>
                  <a:srgbClr val="0070C0"/>
                </a:solidFill>
              </a:rPr>
            </a:br>
            <a:r>
              <a:rPr lang="en-US" sz="2400" b="1" dirty="0">
                <a:solidFill>
                  <a:srgbClr val="0070C0"/>
                </a:solidFill>
              </a:rPr>
              <a:t>These notes may be used and modified for educational and/or non-commercial purposes so long as the source is attributed.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About these Notes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5E9202-B927-4AE2-B220-1351F530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233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3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300" dirty="0">
                <a:solidFill>
                  <a:schemeClr val="bg1"/>
                </a:solidFill>
                <a:latin typeface="+mj-lt"/>
              </a:rPr>
              <a:t> Mem Read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6962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5: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Read data from memory and write it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6C6C7D2-273C-4E44-804F-50825703443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9279040"/>
              </p:ext>
            </p:extLst>
          </p:nvPr>
        </p:nvGraphicFramePr>
        <p:xfrm>
          <a:off x="318447" y="2034655"/>
          <a:ext cx="8915400" cy="408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77631" imgH="2373434" progId="Visio.Drawing.15">
                  <p:embed/>
                </p:oleObj>
              </mc:Choice>
              <mc:Fallback>
                <p:oleObj name="Visio" r:id="rId4" imgW="5177631" imgH="2373434" progId="Visio.Drawing.15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E25437E-3EE2-4C76-A2CF-D7E6426C0D3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18447" y="2034655"/>
                        <a:ext cx="8915400" cy="408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79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4582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Single-Cycle Datapath: PC Increment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AF92EE3-E8B0-4327-AA44-8B7A1859AB5B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1066800"/>
            <a:ext cx="7924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>
                <a:solidFill>
                  <a:srgbClr val="0070C0"/>
                </a:solidFill>
              </a:rPr>
              <a:t>STEP 6: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Determine address of next instruction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8435218-CEE0-41A8-96E3-7AFE82C348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9034207"/>
              </p:ext>
            </p:extLst>
          </p:nvPr>
        </p:nvGraphicFramePr>
        <p:xfrm>
          <a:off x="58940" y="2133600"/>
          <a:ext cx="9008860" cy="43392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09EAC1DC-FA56-43BF-A55C-14788E14D74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2133600"/>
                        <a:ext cx="9008860" cy="43392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70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20102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Chapter 7 :: Topics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Introduction</a:t>
            </a:r>
            <a:endParaRPr lang="en-US" dirty="0"/>
          </a:p>
          <a:p>
            <a:r>
              <a:rPr lang="en-US" b="1" dirty="0"/>
              <a:t>Performance Analysis</a:t>
            </a:r>
          </a:p>
          <a:p>
            <a:r>
              <a:rPr lang="en-US" b="1" dirty="0"/>
              <a:t>Single-Cycle Processor</a:t>
            </a:r>
          </a:p>
          <a:p>
            <a:r>
              <a:rPr lang="en-US" b="1" dirty="0"/>
              <a:t>Multicycle Processor</a:t>
            </a:r>
          </a:p>
          <a:p>
            <a:r>
              <a:rPr lang="en-US" b="1" dirty="0"/>
              <a:t>Pipelined Processor</a:t>
            </a:r>
          </a:p>
          <a:p>
            <a:r>
              <a:rPr lang="en-US" b="1" dirty="0"/>
              <a:t>Advanced Microarchitecture</a:t>
            </a: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EDEECC-B399-4C7F-8DD1-5D010646DD7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395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b="1" dirty="0"/>
              <a:t>Immediate:</a:t>
            </a:r>
            <a:r>
              <a:rPr lang="en-US" sz="3200" dirty="0"/>
              <a:t> now in {</a:t>
            </a:r>
            <a:r>
              <a:rPr lang="en-US" sz="3200" dirty="0" err="1"/>
              <a:t>instr</a:t>
            </a:r>
            <a:r>
              <a:rPr lang="en-US" sz="3200" dirty="0"/>
              <a:t>[31:25], </a:t>
            </a:r>
            <a:r>
              <a:rPr lang="en-US" sz="3200" dirty="0" err="1"/>
              <a:t>instr</a:t>
            </a:r>
            <a:r>
              <a:rPr lang="en-US" sz="3200" dirty="0"/>
              <a:t>[11:7]}</a:t>
            </a:r>
            <a:endParaRPr lang="en-US" sz="3200" b="1" dirty="0"/>
          </a:p>
          <a:p>
            <a:pPr>
              <a:lnSpc>
                <a:spcPct val="90000"/>
              </a:lnSpc>
            </a:pPr>
            <a:r>
              <a:rPr lang="en-US" sz="3200" b="1" dirty="0"/>
              <a:t>Add control signals:</a:t>
            </a:r>
            <a:r>
              <a:rPr lang="en-US" sz="3200" dirty="0"/>
              <a:t> </a:t>
            </a:r>
            <a:r>
              <a:rPr lang="en-US" sz="3200" dirty="0" err="1"/>
              <a:t>ImmSrc</a:t>
            </a:r>
            <a:r>
              <a:rPr lang="en-US" sz="3200" dirty="0"/>
              <a:t>, </a:t>
            </a:r>
            <a:r>
              <a:rPr lang="en-US" sz="3200" dirty="0" err="1"/>
              <a:t>MemWrite</a:t>
            </a:r>
            <a:endParaRPr lang="en-US" sz="3200" dirty="0"/>
          </a:p>
        </p:txBody>
      </p:sp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9BC06278-6F6C-4218-9CEC-8000ECCCCF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818961"/>
              </p:ext>
            </p:extLst>
          </p:nvPr>
        </p:nvGraphicFramePr>
        <p:xfrm>
          <a:off x="58940" y="1905000"/>
          <a:ext cx="9008860" cy="44699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185286" imgH="2545237" progId="Visio.Drawing.15">
                  <p:embed/>
                </p:oleObj>
              </mc:Choice>
              <mc:Fallback>
                <p:oleObj name="Visio" r:id="rId4" imgW="5185286" imgH="2545237" progId="Visio.Drawing.15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87A6EB4A-4E32-43BD-9D33-D3C03A500BF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8940" y="1905000"/>
                        <a:ext cx="9008860" cy="44699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45930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Immediate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E6547B8-7639-441A-93F8-38FF5FD608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5238365"/>
              </p:ext>
            </p:extLst>
          </p:nvPr>
        </p:nvGraphicFramePr>
        <p:xfrm>
          <a:off x="2133600" y="4499357"/>
          <a:ext cx="5257800" cy="12918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4499357"/>
                        <a:ext cx="5257800" cy="129184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F04CFB-521F-4D1A-930C-F755EAE2F0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4554197"/>
              </p:ext>
            </p:extLst>
          </p:nvPr>
        </p:nvGraphicFramePr>
        <p:xfrm>
          <a:off x="457200" y="1219200"/>
          <a:ext cx="8305800" cy="1371600"/>
        </p:xfrm>
        <a:graphic>
          <a:graphicData uri="http://schemas.openxmlformats.org/drawingml/2006/table">
            <a:tbl>
              <a:tblPr/>
              <a:tblGrid>
                <a:gridCol w="1219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006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endParaRPr kumimoji="0" lang="en-US" sz="2400" b="1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</a:t>
                      </a:r>
                      <a:r>
                        <a:rPr lang="en-US" sz="2000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6D3DA553-64BC-4849-B8EC-B5862A0F3B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2767390"/>
              </p:ext>
            </p:extLst>
          </p:nvPr>
        </p:nvGraphicFramePr>
        <p:xfrm>
          <a:off x="2133600" y="3067658"/>
          <a:ext cx="5200650" cy="1273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7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3067658"/>
                        <a:ext cx="5200650" cy="1273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5205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R-type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200" dirty="0"/>
              <a:t>Read from </a:t>
            </a:r>
            <a:r>
              <a:rPr lang="en-US" sz="3200" b="1" dirty="0"/>
              <a:t>rs1</a:t>
            </a:r>
            <a:r>
              <a:rPr lang="en-US" sz="3200" dirty="0"/>
              <a:t> and </a:t>
            </a:r>
            <a:r>
              <a:rPr lang="en-US" sz="3200" b="1" dirty="0"/>
              <a:t>rs2</a:t>
            </a:r>
            <a:r>
              <a:rPr lang="en-US" sz="3200" dirty="0"/>
              <a:t> 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(instead of </a:t>
            </a:r>
            <a:r>
              <a:rPr lang="en-US" sz="3200" b="1" dirty="0" err="1">
                <a:latin typeface="+mj-lt"/>
                <a:cs typeface="Times New Roman" panose="02020603050405020304" pitchFamily="18" charset="0"/>
              </a:rPr>
              <a:t>imm</a:t>
            </a:r>
            <a:r>
              <a:rPr lang="en-US" sz="3200" dirty="0">
                <a:latin typeface="+mj-lt"/>
                <a:cs typeface="Times New Roman" panose="02020603050405020304" pitchFamily="18" charset="0"/>
              </a:rPr>
              <a:t>)</a:t>
            </a:r>
            <a:endParaRPr lang="en-US" sz="3200" dirty="0">
              <a:latin typeface="Courier New" pitchFamily="49" charset="0"/>
            </a:endParaRPr>
          </a:p>
          <a:p>
            <a:pPr>
              <a:lnSpc>
                <a:spcPct val="90000"/>
              </a:lnSpc>
            </a:pPr>
            <a:r>
              <a:rPr lang="en-US" sz="3200" dirty="0"/>
              <a:t>Write </a:t>
            </a:r>
            <a:r>
              <a:rPr lang="en-US" sz="3200" i="1" dirty="0" err="1"/>
              <a:t>ALUResult</a:t>
            </a:r>
            <a:r>
              <a:rPr lang="en-US" sz="3200" dirty="0"/>
              <a:t> to </a:t>
            </a:r>
            <a:r>
              <a:rPr lang="en-US" sz="3200" b="1" dirty="0" err="1"/>
              <a:t>rd</a:t>
            </a:r>
            <a:endParaRPr lang="en-US" sz="32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0D9E7AA-6C48-4258-BEDF-202C4FE120B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50865"/>
              </p:ext>
            </p:extLst>
          </p:nvPr>
        </p:nvGraphicFramePr>
        <p:xfrm>
          <a:off x="247650" y="1988315"/>
          <a:ext cx="9048750" cy="43972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49453" imgH="2545237" progId="Visio.Drawing.15">
                  <p:embed/>
                </p:oleObj>
              </mc:Choice>
              <mc:Fallback>
                <p:oleObj name="Visio" r:id="rId4" imgW="5349453" imgH="2545237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3D9E026F-680A-404E-B286-FF6AE7608D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1988315"/>
                        <a:ext cx="9048750" cy="43972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338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sz="3200" dirty="0">
                <a:latin typeface="+mj-lt"/>
              </a:rPr>
              <a:t>Calculate</a:t>
            </a:r>
            <a:r>
              <a:rPr lang="en-US" sz="3200" b="1" dirty="0">
                <a:latin typeface="+mj-lt"/>
              </a:rPr>
              <a:t> </a:t>
            </a:r>
            <a:r>
              <a:rPr lang="en-US" sz="3200" b="1" dirty="0">
                <a:solidFill>
                  <a:srgbClr val="0070C0"/>
                </a:solidFill>
                <a:latin typeface="+mj-lt"/>
              </a:rPr>
              <a:t>target address: </a:t>
            </a:r>
            <a:r>
              <a:rPr lang="en-US" sz="2600" dirty="0" err="1">
                <a:latin typeface="+mj-lt"/>
              </a:rPr>
              <a:t>PCTarget</a:t>
            </a:r>
            <a:r>
              <a:rPr lang="en-US" sz="2600" dirty="0">
                <a:latin typeface="+mj-lt"/>
              </a:rPr>
              <a:t> = PC + </a:t>
            </a:r>
            <a:r>
              <a:rPr lang="en-US" sz="2600" dirty="0" err="1">
                <a:latin typeface="+mj-lt"/>
              </a:rPr>
              <a:t>imm</a:t>
            </a:r>
            <a:endParaRPr lang="en-US" sz="2600" dirty="0">
              <a:latin typeface="+mj-lt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084879F3-5D75-4288-9DDC-2E9EB024462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477942"/>
              </p:ext>
            </p:extLst>
          </p:nvPr>
        </p:nvGraphicFramePr>
        <p:xfrm>
          <a:off x="44450" y="2006600"/>
          <a:ext cx="9199563" cy="4524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421754" imgH="2659349" progId="Visio.Drawing.15">
                  <p:embed/>
                </p:oleObj>
              </mc:Choice>
              <mc:Fallback>
                <p:oleObj name="Visio" r:id="rId4" imgW="5421754" imgH="265934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CAF96D9-0C06-43E9-BAD3-4344E1B3C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450" y="2006600"/>
                        <a:ext cx="9199563" cy="4524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2007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Datapath: </a:t>
            </a:r>
            <a:r>
              <a:rPr lang="en-US" sz="4400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24</a:t>
            </a:fld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B8ECA5B-9A47-4D03-8C6D-4949DADA38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1977897"/>
              </p:ext>
            </p:extLst>
          </p:nvPr>
        </p:nvGraphicFramePr>
        <p:xfrm>
          <a:off x="457200" y="1066800"/>
          <a:ext cx="8305800" cy="207264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4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[31:20]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200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2000" b="1" kern="1200" dirty="0" err="1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[11:7]</a:t>
                      </a:r>
                      <a:r>
                        <a:rPr lang="en-US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24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{{19{instr[31]}}, </a:t>
                      </a:r>
                      <a:r>
                        <a:rPr lang="de-DE" sz="20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instr[31], instr[7], instr[30:25], instr[11:8], 1’b0</a:t>
                      </a:r>
                      <a:r>
                        <a:rPr lang="de-DE" sz="200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}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8452CF2-8683-4C73-8AB1-E08456E815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9823308"/>
              </p:ext>
            </p:extLst>
          </p:nvPr>
        </p:nvGraphicFramePr>
        <p:xfrm>
          <a:off x="2667000" y="3309880"/>
          <a:ext cx="3657600" cy="895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6043" imgH="540863" progId="Visio.Drawing.11">
                  <p:embed/>
                </p:oleObj>
              </mc:Choice>
              <mc:Fallback>
                <p:oleObj name="Visio" r:id="rId3" imgW="2206043" imgH="540863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3309880"/>
                        <a:ext cx="3657600" cy="8954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AFA1DBB6-CD97-4057-9F15-E6F7974B7D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7112700"/>
              </p:ext>
            </p:extLst>
          </p:nvPr>
        </p:nvGraphicFramePr>
        <p:xfrm>
          <a:off x="2667000" y="4279450"/>
          <a:ext cx="3657600" cy="898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540863" progId="Visio.Drawing.11">
                  <p:embed/>
                </p:oleObj>
              </mc:Choice>
              <mc:Fallback>
                <p:oleObj name="Visio" r:id="rId5" imgW="2206043" imgH="540863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4279450"/>
                        <a:ext cx="3657600" cy="89893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DC42149-484C-4BEE-9309-3C0F7F0A99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483659"/>
              </p:ext>
            </p:extLst>
          </p:nvPr>
        </p:nvGraphicFramePr>
        <p:xfrm>
          <a:off x="2667000" y="5197416"/>
          <a:ext cx="3657600" cy="8985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29009" imgH="540863" progId="Visio.Drawing.11">
                  <p:embed/>
                </p:oleObj>
              </mc:Choice>
              <mc:Fallback>
                <p:oleObj name="Visio" r:id="rId7" imgW="2229009" imgH="540863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67000" y="5197416"/>
                        <a:ext cx="3657600" cy="89858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6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BACC420-849E-42D0-8573-E8A3A03E8E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4711803"/>
              </p:ext>
            </p:extLst>
          </p:nvPr>
        </p:nvGraphicFramePr>
        <p:xfrm>
          <a:off x="54383" y="1096203"/>
          <a:ext cx="8708617" cy="48473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5299692" imgH="2949081" progId="Visio.Drawing.15">
                  <p:embed/>
                </p:oleObj>
              </mc:Choice>
              <mc:Fallback>
                <p:oleObj name="Visio" r:id="rId3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383" y="1096203"/>
                        <a:ext cx="8708617" cy="48473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8765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4127944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D5E0F28-F892-4520-ADD6-A9F98A4DA0B4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52982" y="1844704"/>
          <a:ext cx="4094635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272505" imgH="948525" progId="Visio.Drawing.15">
                  <p:embed/>
                </p:oleObj>
              </mc:Choice>
              <mc:Fallback>
                <p:oleObj name="Visio" r:id="rId3" imgW="1272505" imgH="948525" progId="Visio.Drawing.15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FD5E0F28-F892-4520-ADD6-A9F98A4DA0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2982" y="1844704"/>
                        <a:ext cx="4094635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267200" y="1525488"/>
          <a:ext cx="4467225" cy="4405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619126" imgH="1596288" progId="Visio.Drawing.15">
                  <p:embed/>
                </p:oleObj>
              </mc:Choice>
              <mc:Fallback>
                <p:oleObj name="Visio" r:id="rId5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267200" y="1525488"/>
                        <a:ext cx="4467225" cy="4405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EF8236B-E251-4973-AC48-3BFEC7E43A42}"/>
              </a:ext>
            </a:extLst>
          </p:cNvPr>
          <p:cNvSpPr txBox="1"/>
          <p:nvPr/>
        </p:nvSpPr>
        <p:spPr>
          <a:xfrm>
            <a:off x="10668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4B7C02-872E-4F88-8B64-E67E68876403}"/>
              </a:ext>
            </a:extLst>
          </p:cNvPr>
          <p:cNvSpPr txBox="1"/>
          <p:nvPr/>
        </p:nvSpPr>
        <p:spPr>
          <a:xfrm>
            <a:off x="5334000" y="1002268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33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Main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8" name="Group 6">
            <a:extLst>
              <a:ext uri="{FF2B5EF4-FFF2-40B4-BE49-F238E27FC236}">
                <a16:creationId xmlns:a16="http://schemas.microsoft.com/office/drawing/2014/main" id="{44513468-7E53-487C-88A4-29CB0AFFC547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5430552"/>
              </p:ext>
            </p:extLst>
          </p:nvPr>
        </p:nvGraphicFramePr>
        <p:xfrm>
          <a:off x="152400" y="1066800"/>
          <a:ext cx="8839200" cy="2464773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A006DFF-DFE9-4BF4-8915-B758FCADE3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0712542"/>
              </p:ext>
            </p:extLst>
          </p:nvPr>
        </p:nvGraphicFramePr>
        <p:xfrm>
          <a:off x="3398662" y="3695699"/>
          <a:ext cx="2499075" cy="24647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619126" imgH="1596288" progId="Visio.Drawing.15">
                  <p:embed/>
                </p:oleObj>
              </mc:Choice>
              <mc:Fallback>
                <p:oleObj name="Visio" r:id="rId4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8662" y="3695699"/>
                        <a:ext cx="2499075" cy="24647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7C4EB2BB-347A-4E92-8B37-4480365ABC3E}"/>
              </a:ext>
            </a:extLst>
          </p:cNvPr>
          <p:cNvSpPr/>
          <p:nvPr/>
        </p:nvSpPr>
        <p:spPr>
          <a:xfrm>
            <a:off x="2057400" y="1600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50DE449-5438-4505-A0C2-C61307B01044}"/>
              </a:ext>
            </a:extLst>
          </p:cNvPr>
          <p:cNvSpPr/>
          <p:nvPr/>
        </p:nvSpPr>
        <p:spPr>
          <a:xfrm>
            <a:off x="3048000" y="156721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365B27E-F5A3-463C-A8AB-CA51592EEE8A}"/>
              </a:ext>
            </a:extLst>
          </p:cNvPr>
          <p:cNvSpPr/>
          <p:nvPr/>
        </p:nvSpPr>
        <p:spPr>
          <a:xfrm>
            <a:off x="4191000" y="158427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40D54-56DB-4280-98F8-0FE78C65DDEF}"/>
              </a:ext>
            </a:extLst>
          </p:cNvPr>
          <p:cNvSpPr/>
          <p:nvPr/>
        </p:nvSpPr>
        <p:spPr>
          <a:xfrm>
            <a:off x="5181600" y="155129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194E8FA-C771-46BF-AD54-A15E5E3BDA9F}"/>
              </a:ext>
            </a:extLst>
          </p:cNvPr>
          <p:cNvSpPr/>
          <p:nvPr/>
        </p:nvSpPr>
        <p:spPr>
          <a:xfrm>
            <a:off x="6477000" y="159337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AAD1E9-78CD-405A-8158-B174C076DD1F}"/>
              </a:ext>
            </a:extLst>
          </p:cNvPr>
          <p:cNvSpPr/>
          <p:nvPr/>
        </p:nvSpPr>
        <p:spPr>
          <a:xfrm>
            <a:off x="7391400" y="161043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3374A6-7076-47AE-8678-CC2D20E51828}"/>
              </a:ext>
            </a:extLst>
          </p:cNvPr>
          <p:cNvSpPr/>
          <p:nvPr/>
        </p:nvSpPr>
        <p:spPr>
          <a:xfrm>
            <a:off x="8382000" y="16002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35D089-3EA2-4205-B419-E2C6F3654CB5}"/>
              </a:ext>
            </a:extLst>
          </p:cNvPr>
          <p:cNvSpPr/>
          <p:nvPr/>
        </p:nvSpPr>
        <p:spPr>
          <a:xfrm>
            <a:off x="2043752" y="210228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1A3C6F3-7580-473E-850C-E4A570E0EF03}"/>
              </a:ext>
            </a:extLst>
          </p:cNvPr>
          <p:cNvSpPr/>
          <p:nvPr/>
        </p:nvSpPr>
        <p:spPr>
          <a:xfrm>
            <a:off x="3034352" y="206930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3595939-CAF9-494D-84C5-11BF23292E31}"/>
              </a:ext>
            </a:extLst>
          </p:cNvPr>
          <p:cNvSpPr/>
          <p:nvPr/>
        </p:nvSpPr>
        <p:spPr>
          <a:xfrm>
            <a:off x="4177352" y="208636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E14AD92-4890-4E3E-85FD-A1DDB65F3877}"/>
              </a:ext>
            </a:extLst>
          </p:cNvPr>
          <p:cNvSpPr/>
          <p:nvPr/>
        </p:nvSpPr>
        <p:spPr>
          <a:xfrm>
            <a:off x="5167952" y="20533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C5A0CB3-0F16-44E7-B2D0-0B4C730244F2}"/>
              </a:ext>
            </a:extLst>
          </p:cNvPr>
          <p:cNvSpPr/>
          <p:nvPr/>
        </p:nvSpPr>
        <p:spPr>
          <a:xfrm>
            <a:off x="6463352" y="209546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20D1421-AC0F-424C-964B-9CC2B79F90F3}"/>
              </a:ext>
            </a:extLst>
          </p:cNvPr>
          <p:cNvSpPr/>
          <p:nvPr/>
        </p:nvSpPr>
        <p:spPr>
          <a:xfrm>
            <a:off x="7377752" y="211252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3683CCE-8D10-4D10-A338-9B8B4544C1D2}"/>
              </a:ext>
            </a:extLst>
          </p:cNvPr>
          <p:cNvSpPr/>
          <p:nvPr/>
        </p:nvSpPr>
        <p:spPr>
          <a:xfrm>
            <a:off x="8368352" y="21022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19C78D-CAD5-4F79-BB73-BA3BED1D52F9}"/>
              </a:ext>
            </a:extLst>
          </p:cNvPr>
          <p:cNvSpPr/>
          <p:nvPr/>
        </p:nvSpPr>
        <p:spPr>
          <a:xfrm>
            <a:off x="2039203" y="2639704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E889E9F-1F3A-491F-9BEA-30A8FD8FD13A}"/>
              </a:ext>
            </a:extLst>
          </p:cNvPr>
          <p:cNvSpPr/>
          <p:nvPr/>
        </p:nvSpPr>
        <p:spPr>
          <a:xfrm>
            <a:off x="3029803" y="2606722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CBB71DD-2D0C-4592-BC8B-67F7F3236F5F}"/>
              </a:ext>
            </a:extLst>
          </p:cNvPr>
          <p:cNvSpPr/>
          <p:nvPr/>
        </p:nvSpPr>
        <p:spPr>
          <a:xfrm>
            <a:off x="4172803" y="2623782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4BE5215-604D-45F2-A4D0-49BCCEA4A3DF}"/>
              </a:ext>
            </a:extLst>
          </p:cNvPr>
          <p:cNvSpPr/>
          <p:nvPr/>
        </p:nvSpPr>
        <p:spPr>
          <a:xfrm>
            <a:off x="5163403" y="25908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8294487-7B92-4EB0-9C08-F8839A5F6A38}"/>
              </a:ext>
            </a:extLst>
          </p:cNvPr>
          <p:cNvSpPr/>
          <p:nvPr/>
        </p:nvSpPr>
        <p:spPr>
          <a:xfrm>
            <a:off x="6458803" y="263288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160DB81-B268-42BF-BEEB-89754E18C372}"/>
              </a:ext>
            </a:extLst>
          </p:cNvPr>
          <p:cNvSpPr/>
          <p:nvPr/>
        </p:nvSpPr>
        <p:spPr>
          <a:xfrm>
            <a:off x="7373203" y="25908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38A2798-9440-4098-9528-7706132BEE9D}"/>
              </a:ext>
            </a:extLst>
          </p:cNvPr>
          <p:cNvSpPr/>
          <p:nvPr/>
        </p:nvSpPr>
        <p:spPr>
          <a:xfrm>
            <a:off x="8363803" y="263970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01FCD91-130B-4147-95EB-BECCECFD6822}"/>
              </a:ext>
            </a:extLst>
          </p:cNvPr>
          <p:cNvSpPr/>
          <p:nvPr/>
        </p:nvSpPr>
        <p:spPr>
          <a:xfrm>
            <a:off x="2025555" y="3141788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0746483-531B-4B7D-BCFF-81063B8F085C}"/>
              </a:ext>
            </a:extLst>
          </p:cNvPr>
          <p:cNvSpPr/>
          <p:nvPr/>
        </p:nvSpPr>
        <p:spPr>
          <a:xfrm>
            <a:off x="3016155" y="3108806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78811AF-3506-4590-90A8-47667682C37C}"/>
              </a:ext>
            </a:extLst>
          </p:cNvPr>
          <p:cNvSpPr/>
          <p:nvPr/>
        </p:nvSpPr>
        <p:spPr>
          <a:xfrm>
            <a:off x="4159155" y="3125866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9F13772-6C84-4569-8EA6-2FD7837F2B55}"/>
              </a:ext>
            </a:extLst>
          </p:cNvPr>
          <p:cNvSpPr/>
          <p:nvPr/>
        </p:nvSpPr>
        <p:spPr>
          <a:xfrm>
            <a:off x="5149755" y="3092884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14232D5-44C8-4E01-9B67-78DE663BEE70}"/>
              </a:ext>
            </a:extLst>
          </p:cNvPr>
          <p:cNvSpPr/>
          <p:nvPr/>
        </p:nvSpPr>
        <p:spPr>
          <a:xfrm>
            <a:off x="6445155" y="3048000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06FC0FB-F8BF-4249-8CA0-62406C16A803}"/>
              </a:ext>
            </a:extLst>
          </p:cNvPr>
          <p:cNvSpPr/>
          <p:nvPr/>
        </p:nvSpPr>
        <p:spPr>
          <a:xfrm>
            <a:off x="7391400" y="3124200"/>
            <a:ext cx="3048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099898A-F5CC-41A7-80DC-6EB28895D61D}"/>
              </a:ext>
            </a:extLst>
          </p:cNvPr>
          <p:cNvSpPr/>
          <p:nvPr/>
        </p:nvSpPr>
        <p:spPr>
          <a:xfrm>
            <a:off x="8350155" y="3141788"/>
            <a:ext cx="457200" cy="30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199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29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8CEA16CE-FABA-46DE-A601-E8B8667D15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023234"/>
              </p:ext>
            </p:extLst>
          </p:nvPr>
        </p:nvGraphicFramePr>
        <p:xfrm>
          <a:off x="4694519" y="1295400"/>
          <a:ext cx="4068481" cy="259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291643" imgH="792417" progId="Visio.Drawing.15">
                  <p:embed/>
                </p:oleObj>
              </mc:Choice>
              <mc:Fallback>
                <p:oleObj name="Visio" r:id="rId4" imgW="1291643" imgH="792417" progId="Visio.Drawing.15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CFC49A9B-8A10-4FA5-8D41-A5264037ADB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4519" y="1295400"/>
                        <a:ext cx="4068481" cy="259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Group 5">
            <a:extLst>
              <a:ext uri="{FF2B5EF4-FFF2-40B4-BE49-F238E27FC236}">
                <a16:creationId xmlns:a16="http://schemas.microsoft.com/office/drawing/2014/main" id="{7FB9C93B-39D8-49A4-8DA1-929A5869612D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33968353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254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Introduction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354C357B-A5B5-42C1-BE84-1FE779F44F79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685801" y="1112837"/>
            <a:ext cx="6019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Microarchitecture: </a:t>
            </a:r>
            <a:r>
              <a:rPr lang="en-US" dirty="0"/>
              <a:t>how to implement an architecture in hardware</a:t>
            </a:r>
          </a:p>
          <a:p>
            <a:pPr>
              <a:lnSpc>
                <a:spcPct val="90000"/>
              </a:lnSpc>
            </a:pPr>
            <a:r>
              <a:rPr lang="en-US" dirty="0"/>
              <a:t>Processor: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Datapath: </a:t>
            </a:r>
            <a:r>
              <a:rPr lang="en-US" sz="2600" dirty="0"/>
              <a:t>functional blocks</a:t>
            </a:r>
          </a:p>
          <a:p>
            <a:pPr lvl="1">
              <a:lnSpc>
                <a:spcPct val="90000"/>
              </a:lnSpc>
            </a:pPr>
            <a:r>
              <a:rPr lang="en-US" sz="2600" b="1" dirty="0">
                <a:solidFill>
                  <a:srgbClr val="0070C0"/>
                </a:solidFill>
              </a:rPr>
              <a:t>Control: </a:t>
            </a:r>
            <a:r>
              <a:rPr lang="en-US" sz="2600" dirty="0"/>
              <a:t>control signals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CB1BFB-CA30-45E5-B485-EC3713A3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16D04C-ABEF-4917-848E-BE97076DB84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102387"/>
            <a:ext cx="1719062" cy="468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64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Review: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30</a:t>
            </a:fld>
            <a:endParaRPr lang="en-US" dirty="0"/>
          </a:p>
        </p:txBody>
      </p:sp>
      <p:graphicFrame>
        <p:nvGraphicFramePr>
          <p:cNvPr id="13" name="Group 5">
            <a:extLst>
              <a:ext uri="{FF2B5EF4-FFF2-40B4-BE49-F238E27FC236}">
                <a16:creationId xmlns:a16="http://schemas.microsoft.com/office/drawing/2014/main" id="{70C22372-BADD-42C5-8155-500ECE2C2063}"/>
              </a:ext>
            </a:extLst>
          </p:cNvPr>
          <p:cNvGraphicFramePr>
            <a:graphicFrameLocks noGrp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6829116"/>
              </p:ext>
            </p:extLst>
          </p:nvPr>
        </p:nvGraphicFramePr>
        <p:xfrm>
          <a:off x="533400" y="1219200"/>
          <a:ext cx="3657600" cy="2857500"/>
        </p:xfrm>
        <a:graphic>
          <a:graphicData uri="http://schemas.openxmlformats.org/drawingml/2006/table">
            <a:tbl>
              <a:tblPr/>
              <a:tblGrid>
                <a:gridCol w="2161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6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ALUControl</a:t>
                      </a:r>
                      <a:r>
                        <a:rPr kumimoji="0" lang="en-US" sz="24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2:0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Function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add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subtract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SLT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5538585"/>
                  </a:ext>
                </a:extLst>
              </a:tr>
            </a:tbl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C8D7967F-3AC9-4261-89FC-BD53D9141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0794020"/>
              </p:ext>
            </p:extLst>
          </p:nvPr>
        </p:nvGraphicFramePr>
        <p:xfrm>
          <a:off x="4198208" y="1086015"/>
          <a:ext cx="4945792" cy="5009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567975" imgH="2602081" progId="Visio.Drawing.15">
                  <p:embed/>
                </p:oleObj>
              </mc:Choice>
              <mc:Fallback>
                <p:oleObj name="Visio" r:id="rId4" imgW="2567975" imgH="2602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98208" y="1086015"/>
                        <a:ext cx="4945792" cy="5009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444331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31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0C205CD-103B-4E41-8BC8-38C6475591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5800565"/>
              </p:ext>
            </p:extLst>
          </p:nvPr>
        </p:nvGraphicFramePr>
        <p:xfrm>
          <a:off x="1825619" y="990600"/>
          <a:ext cx="5176449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619126" imgH="1596288" progId="Visio.Drawing.15">
                  <p:embed/>
                </p:oleObj>
              </mc:Choice>
              <mc:Fallback>
                <p:oleObj name="Visio" r:id="rId3" imgW="1619126" imgH="1596288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0C205CD-103B-4E41-8BC8-38C6475591C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5619" y="990600"/>
                        <a:ext cx="5176449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836963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Control: ALU Decoder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4D7E8BDC-90F3-46CC-910B-EB2A93153915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63205328"/>
              </p:ext>
            </p:extLst>
          </p:nvPr>
        </p:nvGraphicFramePr>
        <p:xfrm>
          <a:off x="609600" y="1066800"/>
          <a:ext cx="8001000" cy="3108960"/>
        </p:xfrm>
        <a:graphic>
          <a:graphicData uri="http://schemas.openxmlformats.org/drawingml/2006/table">
            <a:tbl>
              <a:tblPr/>
              <a:tblGrid>
                <a:gridCol w="1333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55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2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4196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funct3</a:t>
                      </a:r>
                      <a:endParaRPr kumimoji="0" lang="en-US" sz="1800" b="1" i="0" u="none" strike="noStrike" cap="none" normalizeH="0" baseline="-30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Times New Roman" pitchFamily="18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 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, funct7</a:t>
                      </a:r>
                      <a:r>
                        <a:rPr kumimoji="0" lang="en-US" sz="1800" b="1" i="0" u="none" strike="noStrike" cap="none" normalizeH="0" baseline="-30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ALUControl</a:t>
                      </a:r>
                      <a:r>
                        <a:rPr kumimoji="0" lang="en-US" sz="1800" b="1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2:0</a:t>
                      </a:r>
                      <a:endParaRPr kumimoji="0" lang="en-US" sz="18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97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00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lw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28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6720">
                <a:tc rowSpan="5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00, 01, 10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add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 (add)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sub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001 (subtract)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101 (set less than)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or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011 (or)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Slt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010 (and)</a:t>
                      </a:r>
                    </a:p>
                  </a:txBody>
                  <a:tcPr marL="457200" horzOverflow="overflow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6480D30-730E-4B21-9A95-BCAA6B38BB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975428"/>
              </p:ext>
            </p:extLst>
          </p:nvPr>
        </p:nvGraphicFramePr>
        <p:xfrm>
          <a:off x="2584208" y="4267200"/>
          <a:ext cx="4197592" cy="1938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556761" imgH="719051" progId="Visio.Drawing.11">
                  <p:embed/>
                </p:oleObj>
              </mc:Choice>
              <mc:Fallback>
                <p:oleObj name="Visio" r:id="rId4" imgW="1556761" imgH="719051" progId="Visio.Drawing.11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4208" y="4267200"/>
                        <a:ext cx="4197592" cy="1938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5341236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Example: </a:t>
            </a:r>
            <a:r>
              <a:rPr lang="en-US" sz="44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84D5A168-0103-477D-BF25-D68A69AEAA6B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82007228"/>
              </p:ext>
            </p:extLst>
          </p:nvPr>
        </p:nvGraphicFramePr>
        <p:xfrm>
          <a:off x="152400" y="1026371"/>
          <a:ext cx="8839200" cy="80242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331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BDDD346C-00CA-4EB2-B8F6-69D5FFB45BAF}"/>
              </a:ext>
            </a:extLst>
          </p:cNvPr>
          <p:cNvSpPr txBox="1"/>
          <p:nvPr/>
        </p:nvSpPr>
        <p:spPr>
          <a:xfrm>
            <a:off x="3429000" y="5968107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and x5, x6, x7</a:t>
            </a:r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BD3E714-6303-4416-B90B-74D73F4B737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993223"/>
              </p:ext>
            </p:extLst>
          </p:nvPr>
        </p:nvGraphicFramePr>
        <p:xfrm>
          <a:off x="1143206" y="1954213"/>
          <a:ext cx="7314994" cy="406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79649" imgH="2949081" progId="Visio.Drawing.15">
                  <p:embed/>
                </p:oleObj>
              </mc:Choice>
              <mc:Fallback>
                <p:oleObj name="Visio" r:id="rId4" imgW="5379649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43206" y="1954213"/>
                        <a:ext cx="7314994" cy="4065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85113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288728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b="1" dirty="0">
                <a:solidFill>
                  <a:srgbClr val="0070C0"/>
                </a:solidFill>
              </a:rPr>
              <a:t>I-Type ALU instructions</a:t>
            </a:r>
            <a:r>
              <a:rPr lang="en-US" sz="2800" dirty="0"/>
              <a:t>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andi</a:t>
            </a:r>
            <a:r>
              <a:rPr lang="en-US" sz="2800" dirty="0"/>
              <a:t>,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ori</a:t>
            </a:r>
            <a:r>
              <a:rPr lang="en-US" sz="2800" dirty="0"/>
              <a:t>, 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slti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R-type </a:t>
            </a:r>
            <a:r>
              <a:rPr lang="en-US" sz="2800" dirty="0"/>
              <a:t>instructions</a:t>
            </a:r>
          </a:p>
          <a:p>
            <a:r>
              <a:rPr lang="en-US" sz="2800" dirty="0"/>
              <a:t>But </a:t>
            </a:r>
            <a:r>
              <a:rPr lang="en-US" sz="2800" b="1" dirty="0"/>
              <a:t>second source </a:t>
            </a:r>
            <a:r>
              <a:rPr lang="en-US" sz="2800" dirty="0"/>
              <a:t>comes from </a:t>
            </a:r>
            <a:r>
              <a:rPr lang="en-US" sz="2800" b="1" dirty="0"/>
              <a:t>immediate</a:t>
            </a:r>
          </a:p>
          <a:p>
            <a:r>
              <a:rPr lang="en-US" sz="2800" dirty="0"/>
              <a:t>Change </a:t>
            </a:r>
            <a:r>
              <a:rPr lang="en-US" sz="2800" b="1" i="1" dirty="0" err="1"/>
              <a:t>ALUSrc</a:t>
            </a:r>
            <a:r>
              <a:rPr lang="en-US" sz="2800" dirty="0"/>
              <a:t> to select the immediate</a:t>
            </a:r>
          </a:p>
          <a:p>
            <a:r>
              <a:rPr lang="en-US" sz="2800" dirty="0"/>
              <a:t>And </a:t>
            </a:r>
            <a:r>
              <a:rPr lang="en-US" sz="2800" b="1" i="1" dirty="0" err="1"/>
              <a:t>ImmSrc</a:t>
            </a:r>
            <a:r>
              <a:rPr lang="en-US" sz="2800" dirty="0"/>
              <a:t> to pick the correct immediate</a:t>
            </a: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3912862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I-Type ALU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36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527635"/>
              </p:ext>
            </p:extLst>
          </p:nvPr>
        </p:nvGraphicFramePr>
        <p:xfrm>
          <a:off x="152400" y="1066800"/>
          <a:ext cx="8839200" cy="2971799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464635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37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EBE1D55C-8929-40B9-88F7-5BC9B7CBC2CE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86998489"/>
              </p:ext>
            </p:extLst>
          </p:nvPr>
        </p:nvGraphicFramePr>
        <p:xfrm>
          <a:off x="152400" y="1066800"/>
          <a:ext cx="8839200" cy="943695"/>
        </p:xfrm>
        <a:graphic>
          <a:graphicData uri="http://schemas.openxmlformats.org/drawingml/2006/table">
            <a:tbl>
              <a:tblPr/>
              <a:tblGrid>
                <a:gridCol w="4925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52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436669"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7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7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7026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800" b="1" i="0" u="none" strike="noStrike" kern="1200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EEA6448-5A3D-4076-BF98-C2AED5416D2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465051"/>
              </p:ext>
            </p:extLst>
          </p:nvPr>
        </p:nvGraphicFramePr>
        <p:xfrm>
          <a:off x="978459" y="2108253"/>
          <a:ext cx="7174941" cy="3987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978459" y="2108253"/>
                        <a:ext cx="7174941" cy="3987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46CEB378-7AC4-499C-8CA6-E30FAF6D3638}"/>
              </a:ext>
            </a:extLst>
          </p:cNvPr>
          <p:cNvSpPr txBox="1"/>
          <p:nvPr/>
        </p:nvSpPr>
        <p:spPr>
          <a:xfrm>
            <a:off x="3429000" y="6031468"/>
            <a:ext cx="2438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addi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x5, x6, -33</a:t>
            </a:r>
          </a:p>
        </p:txBody>
      </p:sp>
    </p:spTree>
    <p:extLst>
      <p:ext uri="{BB962C8B-B14F-4D97-AF65-F5344CB8AC3E}">
        <p14:creationId xmlns:p14="http://schemas.microsoft.com/office/powerpoint/2010/main" val="19692230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26E2570-14C8-0B48-8698-1D7654873E7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sz="2800" dirty="0"/>
              <a:t>Enhance the single-cycle processor to handle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b="1" dirty="0"/>
              <a:t>Similar to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800" dirty="0"/>
              <a:t>But jump is </a:t>
            </a:r>
            <a:r>
              <a:rPr lang="en-US" sz="2800" b="1" dirty="0"/>
              <a:t>always taken </a:t>
            </a:r>
          </a:p>
          <a:p>
            <a:pPr lvl="1"/>
            <a:r>
              <a:rPr lang="en-US" sz="2400" i="1" dirty="0" err="1"/>
              <a:t>PCSrc</a:t>
            </a:r>
            <a:r>
              <a:rPr lang="en-US" sz="2400" dirty="0"/>
              <a:t> should be 1</a:t>
            </a:r>
          </a:p>
          <a:p>
            <a:r>
              <a:rPr lang="en-US" sz="2800" b="1" dirty="0"/>
              <a:t>Immediate format </a:t>
            </a:r>
            <a:r>
              <a:rPr lang="en-US" sz="2800" dirty="0"/>
              <a:t>is different</a:t>
            </a:r>
          </a:p>
          <a:p>
            <a:pPr lvl="1"/>
            <a:r>
              <a:rPr lang="en-US" sz="2400" dirty="0"/>
              <a:t>Need a new </a:t>
            </a:r>
            <a:r>
              <a:rPr lang="en-US" sz="2400" i="1" dirty="0" err="1"/>
              <a:t>ImmSrc</a:t>
            </a:r>
            <a:r>
              <a:rPr lang="en-US" sz="2400" dirty="0"/>
              <a:t> of 11</a:t>
            </a:r>
          </a:p>
          <a:p>
            <a:r>
              <a:rPr lang="en-US" sz="2800" dirty="0"/>
              <a:t>And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2800" dirty="0"/>
              <a:t> must </a:t>
            </a:r>
            <a:r>
              <a:rPr lang="en-US" sz="2800" b="1" dirty="0"/>
              <a:t>compute PC+4 </a:t>
            </a:r>
            <a:r>
              <a:rPr lang="en-US" sz="2800" dirty="0"/>
              <a:t>and </a:t>
            </a:r>
            <a:r>
              <a:rPr lang="en-US" sz="2800" b="1" dirty="0"/>
              <a:t>store in </a:t>
            </a:r>
            <a:r>
              <a:rPr lang="en-US" sz="2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rd</a:t>
            </a:r>
            <a:endParaRPr lang="en-US" sz="2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r>
              <a:rPr lang="en-US" sz="2400" dirty="0"/>
              <a:t>Take PC+4 from adder through </a:t>
            </a:r>
            <a:r>
              <a:rPr lang="en-US" sz="2400" dirty="0" err="1"/>
              <a:t>ResultMux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buFontTx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734087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39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63D0B75-7EA6-4DC2-8AE0-8BE2CDDC16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9606164"/>
              </p:ext>
            </p:extLst>
          </p:nvPr>
        </p:nvGraphicFramePr>
        <p:xfrm>
          <a:off x="1826256" y="990600"/>
          <a:ext cx="5184144" cy="5127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29705" imgH="1710824" progId="Visio.Drawing.15">
                  <p:embed/>
                </p:oleObj>
              </mc:Choice>
              <mc:Fallback>
                <p:oleObj name="Visio" r:id="rId3" imgW="1729705" imgH="17108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6256" y="990600"/>
                        <a:ext cx="5184144" cy="5127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0201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Microarchitecture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45EB90-670C-462F-8C28-9177923AA49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75438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/>
              <a:t>Multiple implementations </a:t>
            </a:r>
            <a:r>
              <a:rPr lang="en-US" dirty="0"/>
              <a:t>for a single architecture: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  <a:r>
              <a:rPr lang="en-US" dirty="0"/>
              <a:t> Each instruction executes in a single cycle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  <a:r>
              <a:rPr lang="en-US" dirty="0"/>
              <a:t> Each instruction is broken up into series of shorter steps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Pipelined:</a:t>
            </a:r>
            <a:r>
              <a:rPr lang="en-US" dirty="0"/>
              <a:t> Each instruction broken up into series of steps &amp; multiple instructions execute at once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8815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i="1" dirty="0" err="1">
                <a:solidFill>
                  <a:schemeClr val="bg1"/>
                </a:solidFill>
                <a:latin typeface="+mj-lt"/>
              </a:rPr>
              <a:t>ImmExt</a:t>
            </a:r>
            <a:endParaRPr lang="en-US" sz="4400" i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1EE1F4D-3432-49B6-9C83-C3ABD5CC5D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906677"/>
              </p:ext>
            </p:extLst>
          </p:nvPr>
        </p:nvGraphicFramePr>
        <p:xfrm>
          <a:off x="457200" y="1066800"/>
          <a:ext cx="8305800" cy="2407920"/>
        </p:xfrm>
        <a:graphic>
          <a:graphicData uri="http://schemas.openxmlformats.org/drawingml/2006/table">
            <a:tbl>
              <a:tblPr/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7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ImmSrc</a:t>
                      </a:r>
                      <a:r>
                        <a:rPr kumimoji="0" lang="en-US" sz="2000" b="1" i="0" u="none" strike="noStrike" kern="1200" cap="none" normalizeH="0" baseline="-2500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ea typeface="+mn-ea"/>
                          <a:cs typeface="Arial" charset="0"/>
                        </a:rPr>
                        <a:t>1:0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ImmExt</a:t>
                      </a:r>
                      <a:endParaRPr kumimoji="0" lang="en-US" sz="20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Instruction 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[31:20]}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{{20{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[31]}},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[31:25], </a:t>
                      </a:r>
                      <a:r>
                        <a:rPr lang="en-US" sz="180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instr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[11:7]}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S-Type</a:t>
                      </a:r>
                      <a:endParaRPr kumimoji="0" lang="en-US" sz="1800" b="0" i="1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Courier New" panose="02070309020205020404" pitchFamily="49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de-DE" sz="180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{{19{instr[31]}}, instr[31], instr[7], instr[30:25], instr[11:8], 1’b0}</a:t>
                      </a: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B-Type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628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{{12{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[31]}},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[19:12],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[20], </a:t>
                      </a:r>
                      <a:r>
                        <a:rPr kumimoji="0" lang="en-US" sz="1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instr</a:t>
                      </a: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Arial" charset="0"/>
                        </a:rPr>
                        <a:t>[30:21], 1’b0}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lt"/>
                          <a:cs typeface="Courier New" panose="02070309020205020404" pitchFamily="49" charset="0"/>
                        </a:rPr>
                        <a:t>J-Type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A9C2A91-5042-418F-A121-381359E3CE8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351792"/>
              </p:ext>
            </p:extLst>
          </p:nvPr>
        </p:nvGraphicFramePr>
        <p:xfrm>
          <a:off x="73765" y="3769526"/>
          <a:ext cx="4193436" cy="1026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203269" imgH="540327" progId="Visio.Drawing.11">
                  <p:embed/>
                </p:oleObj>
              </mc:Choice>
              <mc:Fallback>
                <p:oleObj name="Visio" r:id="rId3" imgW="2203269" imgH="540327" progId="Visio.Drawing.11">
                  <p:embed/>
                  <p:pic>
                    <p:nvPicPr>
                      <p:cNvPr id="4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5" y="3769526"/>
                        <a:ext cx="4193436" cy="1026599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DC4FD37F-B646-4050-B5F7-D0B94EEE1B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5376546"/>
              </p:ext>
            </p:extLst>
          </p:nvPr>
        </p:nvGraphicFramePr>
        <p:xfrm>
          <a:off x="73766" y="5065366"/>
          <a:ext cx="4193437" cy="10306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3269" imgH="541159" progId="Visio.Drawing.11">
                  <p:embed/>
                </p:oleObj>
              </mc:Choice>
              <mc:Fallback>
                <p:oleObj name="Visio" r:id="rId5" imgW="2203269" imgH="541159" progId="Visio.Drawing.11">
                  <p:embed/>
                  <p:pic>
                    <p:nvPicPr>
                      <p:cNvPr id="5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766" y="5065366"/>
                        <a:ext cx="4193437" cy="103063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5FB43D5A-5411-4006-A61B-1DC6D8E5D2B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8594590"/>
              </p:ext>
            </p:extLst>
          </p:nvPr>
        </p:nvGraphicFramePr>
        <p:xfrm>
          <a:off x="4581347" y="3741374"/>
          <a:ext cx="4336471" cy="1065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7" imgW="2203269" imgH="541159" progId="Visio.Drawing.11">
                  <p:embed/>
                </p:oleObj>
              </mc:Choice>
              <mc:Fallback>
                <p:oleObj name="Visio" r:id="rId7" imgW="2203269" imgH="541159" progId="Visio.Drawing.11">
                  <p:embed/>
                  <p:pic>
                    <p:nvPicPr>
                      <p:cNvPr id="9" name="Object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81347" y="3741374"/>
                        <a:ext cx="4336471" cy="106536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11E813F-7C6B-46C5-A930-F56C8959BCD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3771653"/>
              </p:ext>
            </p:extLst>
          </p:nvPr>
        </p:nvGraphicFramePr>
        <p:xfrm>
          <a:off x="4572000" y="5024173"/>
          <a:ext cx="4349554" cy="10680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9" imgW="2206043" imgH="540863" progId="Visio.Drawing.11">
                  <p:embed/>
                </p:oleObj>
              </mc:Choice>
              <mc:Fallback>
                <p:oleObj name="Visio" r:id="rId9" imgW="2206043" imgH="540863" progId="Visio.Drawing.11">
                  <p:embed/>
                  <p:pic>
                    <p:nvPicPr>
                      <p:cNvPr id="2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0" y="5024173"/>
                        <a:ext cx="4349554" cy="106805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419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41</a:t>
            </a:fld>
            <a:endParaRPr lang="en-US" dirty="0"/>
          </a:p>
        </p:txBody>
      </p:sp>
      <p:graphicFrame>
        <p:nvGraphicFramePr>
          <p:cNvPr id="3" name="Group 6">
            <a:extLst>
              <a:ext uri="{FF2B5EF4-FFF2-40B4-BE49-F238E27FC236}">
                <a16:creationId xmlns:a16="http://schemas.microsoft.com/office/drawing/2014/main" id="{8D4768D3-5DD3-4004-A836-353D5CF0DF4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71778936"/>
              </p:ext>
            </p:extLst>
          </p:nvPr>
        </p:nvGraphicFramePr>
        <p:xfrm>
          <a:off x="152401" y="990600"/>
          <a:ext cx="8610599" cy="2133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19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 charset="0"/>
                        </a:rPr>
                        <a:t>I-type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73608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Extended Functionality: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42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96071BA-8460-4CC2-A31F-A642C7AEE31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1716891"/>
              </p:ext>
            </p:extLst>
          </p:nvPr>
        </p:nvGraphicFramePr>
        <p:xfrm>
          <a:off x="601705" y="1687152"/>
          <a:ext cx="8175217" cy="45504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299692" imgH="2949081" progId="Visio.Drawing.15">
                  <p:embed/>
                </p:oleObj>
              </mc:Choice>
              <mc:Fallback>
                <p:oleObj name="Visio" r:id="rId4" imgW="5299692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1705" y="1687152"/>
                        <a:ext cx="8175217" cy="45504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Group 6">
            <a:extLst>
              <a:ext uri="{FF2B5EF4-FFF2-40B4-BE49-F238E27FC236}">
                <a16:creationId xmlns:a16="http://schemas.microsoft.com/office/drawing/2014/main" id="{EA2A36A5-B24C-4246-80F2-2685651C64CA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809593"/>
              </p:ext>
            </p:extLst>
          </p:nvPr>
        </p:nvGraphicFramePr>
        <p:xfrm>
          <a:off x="152401" y="990600"/>
          <a:ext cx="8610599" cy="609600"/>
        </p:xfrm>
        <a:graphic>
          <a:graphicData uri="http://schemas.openxmlformats.org/drawingml/2006/table">
            <a:tbl>
              <a:tblPr/>
              <a:tblGrid>
                <a:gridCol w="5333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272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4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921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6522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19504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Instruct.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RegWrite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MemWrite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ResultSrc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Branch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ALUOp</a:t>
                      </a: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Jump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Courier New" pitchFamily="49" charset="0"/>
                          <a:cs typeface="Arial" charset="0"/>
                        </a:rPr>
                        <a:t>jal</a:t>
                      </a:r>
                      <a:endParaRPr kumimoji="0" 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rgbClr val="1D40EF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1D40EF"/>
                          </a:solidFill>
                          <a:effectLst/>
                          <a:latin typeface="+mj-lt"/>
                          <a:cs typeface="Arial" charset="0"/>
                        </a:rPr>
                        <a:t>1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213236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88902526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55EA61CA-77F7-4061-B4BA-36C0016F2594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None/>
            </a:pPr>
            <a:r>
              <a:rPr lang="en-US" b="1" dirty="0">
                <a:solidFill>
                  <a:srgbClr val="0070C0"/>
                </a:solidFill>
              </a:rPr>
              <a:t>Program Execution Time </a:t>
            </a:r>
          </a:p>
          <a:p>
            <a:pPr>
              <a:buFontTx/>
              <a:buNone/>
            </a:pPr>
            <a:r>
              <a:rPr lang="en-US" sz="2800" b="1" dirty="0"/>
              <a:t>      </a:t>
            </a:r>
            <a:r>
              <a:rPr lang="en-US" sz="2800" dirty="0"/>
              <a:t>= (#instructions)(cycles/instruction)(seconds/cycle)</a:t>
            </a:r>
          </a:p>
          <a:p>
            <a:pPr>
              <a:buFontTx/>
              <a:buNone/>
            </a:pPr>
            <a:r>
              <a:rPr lang="en-US" sz="2800" dirty="0"/>
              <a:t>      = # instructions x CPI x </a:t>
            </a:r>
            <a:r>
              <a:rPr lang="en-US" sz="2800" i="1" dirty="0"/>
              <a:t>T</a:t>
            </a:r>
            <a:r>
              <a:rPr lang="en-US" sz="2800" i="1" baseline="-25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6621424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B37919-56EE-4F1B-BF15-840AEB106D5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514600" y="5867400"/>
            <a:ext cx="48768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+mj-lt"/>
                <a:cs typeface="Arial" charset="0"/>
              </a:rPr>
              <a:t>T</a:t>
            </a:r>
            <a:r>
              <a:rPr lang="en-US" sz="2800" b="1" i="1" baseline="-25000" dirty="0">
                <a:latin typeface="+mj-lt"/>
                <a:cs typeface="Arial" charset="0"/>
              </a:rPr>
              <a:t>C</a:t>
            </a:r>
            <a:r>
              <a:rPr lang="en-US" sz="2800" b="1" dirty="0">
                <a:latin typeface="+mj-lt"/>
                <a:cs typeface="Arial" charset="0"/>
              </a:rPr>
              <a:t> limited by critical path (</a:t>
            </a:r>
            <a:r>
              <a:rPr lang="en-US" sz="2800" b="1" dirty="0" err="1">
                <a:latin typeface="Courier New" pitchFamily="49" charset="0"/>
                <a:cs typeface="Arial" charset="0"/>
              </a:rPr>
              <a:t>lw</a:t>
            </a:r>
            <a:r>
              <a:rPr lang="en-US" sz="2800" b="1" dirty="0">
                <a:latin typeface="+mj-lt"/>
                <a:cs typeface="Arial" charset="0"/>
              </a:rPr>
              <a:t>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800" b="1" i="1" dirty="0">
                <a:latin typeface="Times New Roman" pitchFamily="18" charset="0"/>
                <a:cs typeface="Arial" charset="0"/>
              </a:rPr>
              <a:t>  	</a:t>
            </a:r>
            <a:endParaRPr lang="en-US" sz="2800" b="1" dirty="0">
              <a:latin typeface="Times New Roman" pitchFamily="18" charset="0"/>
              <a:cs typeface="Arial" charset="0"/>
            </a:endParaRP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4DBBA61-D438-4310-8AB7-9057E7A9E2A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4574356"/>
              </p:ext>
            </p:extLst>
          </p:nvPr>
        </p:nvGraphicFramePr>
        <p:xfrm>
          <a:off x="183925" y="1014548"/>
          <a:ext cx="8731475" cy="4852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307348" imgH="2949081" progId="Visio.Drawing.15">
                  <p:embed/>
                </p:oleObj>
              </mc:Choice>
              <mc:Fallback>
                <p:oleObj name="Visio" r:id="rId4" imgW="5307348" imgH="294908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83925" y="1014548"/>
                        <a:ext cx="8731475" cy="4852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8869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633AFD9E-7E26-41EF-9B80-71EA119FEDB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381000" y="990600"/>
            <a:ext cx="85344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Single-cycle critical path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: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2000" i="1" dirty="0">
                <a:latin typeface="Times New Roman" pitchFamily="18" charset="0"/>
                <a:cs typeface="Arial" charset="0"/>
              </a:rPr>
              <a:t> 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	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1900" dirty="0">
                <a:latin typeface="Times New Roman" pitchFamily="18" charset="0"/>
                <a:cs typeface="Arial" charset="0"/>
              </a:rPr>
              <a:t> =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max[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1900" dirty="0">
                <a:latin typeface="Times New Roman" pitchFamily="18" charset="0"/>
                <a:cs typeface="Arial" charset="0"/>
              </a:rPr>
              <a:t>,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>
                <a:latin typeface="Times New Roman" pitchFamily="18" charset="0"/>
                <a:cs typeface="Arial" charset="0"/>
              </a:rPr>
              <a:t>ext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]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1900" dirty="0">
                <a:latin typeface="Times New Roman" pitchFamily="18" charset="0"/>
                <a:cs typeface="Arial" charset="0"/>
              </a:rPr>
              <a:t> + </a:t>
            </a:r>
            <a:r>
              <a:rPr lang="en-US" sz="19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19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19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19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Typically, limiting paths are: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dirty="0">
                <a:latin typeface="+mj-lt"/>
                <a:cs typeface="Arial" charset="0"/>
              </a:rPr>
              <a:t>memory, ALU, register file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600" i="1" dirty="0">
                <a:latin typeface="+mj-lt"/>
                <a:cs typeface="Arial" charset="0"/>
              </a:rPr>
              <a:t>So,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300" dirty="0">
                <a:latin typeface="Times New Roman" pitchFamily="18" charset="0"/>
                <a:cs typeface="Arial" charset="0"/>
              </a:rPr>
              <a:t> 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i="1" dirty="0">
              <a:latin typeface="Times New Roman" pitchFamily="18" charset="0"/>
              <a:cs typeface="Arial" charset="0"/>
            </a:endParaRPr>
          </a:p>
          <a:p>
            <a:pPr lvl="1">
              <a:lnSpc>
                <a:spcPct val="90000"/>
              </a:lnSpc>
              <a:spcBef>
                <a:spcPct val="20000"/>
              </a:spcBef>
            </a:pPr>
            <a:r>
              <a:rPr lang="en-US" sz="2300" i="1" dirty="0">
                <a:latin typeface="Times New Roman" pitchFamily="18" charset="0"/>
                <a:cs typeface="Arial" charset="0"/>
              </a:rPr>
              <a:t>                      </a:t>
            </a:r>
            <a:r>
              <a:rPr lang="en-US" sz="2300" dirty="0">
                <a:latin typeface="Times New Roman" pitchFamily="18" charset="0"/>
                <a:cs typeface="Arial" charset="0"/>
              </a:rPr>
              <a:t>=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3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300" dirty="0">
                <a:latin typeface="Times New Roman" pitchFamily="18" charset="0"/>
                <a:cs typeface="Arial" charset="0"/>
              </a:rPr>
              <a:t>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300" dirty="0">
                <a:latin typeface="Times New Roman" pitchFamily="18" charset="0"/>
                <a:cs typeface="Arial" charset="0"/>
              </a:rPr>
              <a:t> + </a:t>
            </a:r>
            <a:r>
              <a:rPr lang="en-US" sz="23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3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3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300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2000" dirty="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687455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47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81939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ext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+ 2*200 + 100 + 120 + 30 + 60)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750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c_single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pcq_PC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>
                <a:latin typeface="Times New Roman" pitchFamily="18" charset="0"/>
                <a:cs typeface="Arial" charset="0"/>
              </a:rPr>
              <a:t>mem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read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mux</a:t>
            </a:r>
            <a:r>
              <a:rPr lang="en-US" sz="2400" dirty="0">
                <a:latin typeface="Times New Roman" pitchFamily="18" charset="0"/>
                <a:cs typeface="Arial" charset="0"/>
              </a:rPr>
              <a:t> + </a:t>
            </a:r>
            <a:r>
              <a:rPr lang="en-US" sz="2400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i="1" baseline="-25000" dirty="0" err="1">
                <a:latin typeface="Times New Roman" pitchFamily="18" charset="0"/>
                <a:cs typeface="Arial" charset="0"/>
              </a:rPr>
              <a:t>RF</a:t>
            </a:r>
            <a:r>
              <a:rPr lang="en-US" sz="2400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9D6B94A-BFB4-44F1-B933-86061768F572}"/>
              </a:ext>
            </a:extLst>
          </p:cNvPr>
          <p:cNvSpPr/>
          <p:nvPr/>
        </p:nvSpPr>
        <p:spPr>
          <a:xfrm>
            <a:off x="2286000" y="5934948"/>
            <a:ext cx="6500446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1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0DBC5EB6-ACCA-44A4-A19A-A84E4CC5CF1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Program with 100 billion instructions: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i="1" dirty="0">
              <a:latin typeface="Times New Roman" pitchFamily="18" charset="0"/>
              <a:cs typeface="Arial" charset="0"/>
            </a:endParaRPr>
          </a:p>
          <a:p>
            <a:pPr marL="342900" indent="-342900">
              <a:spcBef>
                <a:spcPct val="20000"/>
              </a:spcBef>
            </a:pP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Execution Time</a:t>
            </a:r>
            <a:r>
              <a:rPr lang="en-US" sz="3200" dirty="0">
                <a:solidFill>
                  <a:srgbClr val="0070C0"/>
                </a:solidFill>
                <a:latin typeface="+mj-lt"/>
                <a:cs typeface="Arial" charset="0"/>
              </a:rPr>
              <a:t> </a:t>
            </a:r>
            <a:r>
              <a:rPr lang="en-US" sz="3200" dirty="0">
                <a:latin typeface="+mj-lt"/>
                <a:cs typeface="Arial" charset="0"/>
              </a:rPr>
              <a:t>= # instructions x CPI x </a:t>
            </a:r>
            <a:r>
              <a:rPr lang="en-US" sz="3200" i="1" dirty="0">
                <a:latin typeface="+mj-lt"/>
                <a:cs typeface="Arial" charset="0"/>
              </a:rPr>
              <a:t>T</a:t>
            </a:r>
            <a:r>
              <a:rPr lang="en-US" sz="3200" i="1" baseline="-25000" dirty="0">
                <a:latin typeface="+mj-lt"/>
                <a:cs typeface="Arial" charset="0"/>
              </a:rPr>
              <a:t>C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i="1" dirty="0">
                <a:latin typeface="+mj-lt"/>
                <a:cs typeface="Arial" charset="0"/>
              </a:rPr>
              <a:t>		                   </a:t>
            </a:r>
            <a:r>
              <a:rPr lang="en-US" sz="3200" dirty="0">
                <a:latin typeface="+mj-lt"/>
                <a:cs typeface="Arial" charset="0"/>
              </a:rPr>
              <a:t>= (100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9</a:t>
            </a:r>
            <a:r>
              <a:rPr lang="en-US" sz="3200" dirty="0">
                <a:latin typeface="+mj-lt"/>
                <a:cs typeface="Arial" charset="0"/>
              </a:rPr>
              <a:t>)(1)(750  </a:t>
            </a:r>
            <a:r>
              <a:rPr lang="en-US" sz="3200" dirty="0">
                <a:latin typeface="+mj-lt"/>
                <a:cs typeface="Times New Roman" pitchFamily="18" charset="0"/>
              </a:rPr>
              <a:t>× 10</a:t>
            </a:r>
            <a:r>
              <a:rPr lang="en-US" sz="3200" baseline="30000" dirty="0">
                <a:latin typeface="+mj-lt"/>
                <a:cs typeface="Times New Roman" pitchFamily="18" charset="0"/>
              </a:rPr>
              <a:t>-12 </a:t>
            </a:r>
            <a:r>
              <a:rPr lang="en-US" sz="3200" dirty="0">
                <a:latin typeface="+mj-lt"/>
                <a:cs typeface="Arial" charset="0"/>
              </a:rPr>
              <a:t>s)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		                   =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75 seconds</a:t>
            </a:r>
            <a:r>
              <a:rPr lang="en-US" sz="3200" b="1" i="1" dirty="0">
                <a:latin typeface="Times New Roman" pitchFamily="18" charset="0"/>
                <a:cs typeface="Arial" charset="0"/>
              </a:rPr>
              <a:t>	</a:t>
            </a: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endParaRPr lang="en-US" sz="32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E92F5D-D0C6-44DD-A8A4-DE0D357AAE13}"/>
              </a:ext>
            </a:extLst>
          </p:cNvPr>
          <p:cNvSpPr/>
          <p:nvPr/>
        </p:nvSpPr>
        <p:spPr>
          <a:xfrm>
            <a:off x="2514600" y="2667000"/>
            <a:ext cx="5943600" cy="1143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41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64359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Processor Performance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3500" b="1" dirty="0"/>
              <a:t>Program execution time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300" dirty="0"/>
          </a:p>
          <a:p>
            <a:pPr>
              <a:lnSpc>
                <a:spcPct val="90000"/>
              </a:lnSpc>
              <a:buFontTx/>
              <a:buNone/>
            </a:pPr>
            <a:r>
              <a:rPr lang="en-US" sz="2200" b="1" dirty="0">
                <a:solidFill>
                  <a:srgbClr val="0070C0"/>
                </a:solidFill>
              </a:rPr>
              <a:t>Execution Time = (#instructions)(cycles/instruction)(seconds/cycle</a:t>
            </a:r>
            <a:r>
              <a:rPr lang="en-US" sz="2200" b="1" dirty="0">
                <a:solidFill>
                  <a:schemeClr val="accent1"/>
                </a:solidFill>
              </a:rPr>
              <a:t>)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500" b="1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3500" b="1" dirty="0"/>
              <a:t>Definitions: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CPI: Cycles/instruction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clock period: seconds/cycle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IPC: instructions/cycle = IPC</a:t>
            </a:r>
          </a:p>
          <a:p>
            <a:pPr>
              <a:lnSpc>
                <a:spcPct val="90000"/>
              </a:lnSpc>
            </a:pPr>
            <a:r>
              <a:rPr lang="en-US" sz="3500" b="1" dirty="0"/>
              <a:t>Challenge is to satisfy constraints of: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Cost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Power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Performance</a:t>
            </a:r>
          </a:p>
          <a:p>
            <a:pPr>
              <a:lnSpc>
                <a:spcPct val="90000"/>
              </a:lnSpc>
              <a:buFontTx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1883828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B67D1E15-B47D-4631-BA20-FA943926D760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8458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 processor </a:t>
            </a:r>
            <a:r>
              <a:rPr lang="en-US" dirty="0"/>
              <a:t>addresses these issues by breaking instruction into </a:t>
            </a:r>
            <a:r>
              <a:rPr lang="en-US" b="1" dirty="0"/>
              <a:t>shorter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shorter instructions take fewer steps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can re-use hardware</a:t>
            </a:r>
          </a:p>
          <a:p>
            <a:pPr lvl="1">
              <a:lnSpc>
                <a:spcPct val="90000"/>
              </a:lnSpc>
              <a:buFont typeface="Courier New" panose="02070309020205020404" pitchFamily="49" charset="0"/>
              <a:buChar char="o"/>
            </a:pPr>
            <a:r>
              <a:rPr lang="en-US" dirty="0"/>
              <a:t>cycle time is faster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0220033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Single- vs. Multicycle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E3A20F-2FF1-4DC3-BCFA-D1FB5788CCB5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381000" y="990600"/>
            <a:ext cx="76962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Single-cycle: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cycle time limited by longest instruction (</a:t>
            </a:r>
            <a:r>
              <a:rPr lang="en-US" sz="2600" dirty="0" err="1">
                <a:latin typeface="Courier New" pitchFamily="49" charset="0"/>
              </a:rPr>
              <a:t>lw</a:t>
            </a:r>
            <a:r>
              <a:rPr lang="en-US" sz="2600" dirty="0"/>
              <a:t>)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separate memories for instruction and data</a:t>
            </a:r>
          </a:p>
          <a:p>
            <a:pPr lvl="1">
              <a:lnSpc>
                <a:spcPct val="90000"/>
              </a:lnSpc>
              <a:buFontTx/>
              <a:buChar char="-"/>
            </a:pPr>
            <a:r>
              <a:rPr lang="en-US" sz="2600" dirty="0"/>
              <a:t>3 adders/ALUs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Multicycle: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higher clock speed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simpler instructions run faster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+ reuse expensive hardware on multiple cycles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2600" dirty="0"/>
              <a:t>-  sequencing overhead paid many times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AB58AA-7795-4C31-9A07-4208DC1E2EB9}"/>
              </a:ext>
            </a:extLst>
          </p:cNvPr>
          <p:cNvSpPr/>
          <p:nvPr/>
        </p:nvSpPr>
        <p:spPr>
          <a:xfrm>
            <a:off x="5919161" y="2971800"/>
            <a:ext cx="3072439" cy="1643527"/>
          </a:xfrm>
          <a:prstGeom prst="rect">
            <a:avLst/>
          </a:prstGeom>
          <a:ln w="38100"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/>
              <a:t>Same design steps as single-cycle: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first </a:t>
            </a:r>
            <a:r>
              <a:rPr lang="en-US" sz="2800" b="1" dirty="0" err="1">
                <a:solidFill>
                  <a:srgbClr val="0070C0"/>
                </a:solidFill>
              </a:rPr>
              <a:t>datapath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  <a:p>
            <a:pPr marL="457200" indent="-4572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70C0"/>
                </a:solidFill>
              </a:rPr>
              <a:t>then control</a:t>
            </a:r>
          </a:p>
        </p:txBody>
      </p:sp>
    </p:spTree>
    <p:extLst>
      <p:ext uri="{BB962C8B-B14F-4D97-AF65-F5344CB8AC3E}">
        <p14:creationId xmlns:p14="http://schemas.microsoft.com/office/powerpoint/2010/main" val="249216166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State Elements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3" name="Rectangle 15">
            <a:extLst>
              <a:ext uri="{FF2B5EF4-FFF2-40B4-BE49-F238E27FC236}">
                <a16:creationId xmlns:a16="http://schemas.microsoft.com/office/drawing/2014/main" id="{AD206F2E-D769-4C49-AB70-53F9DF03118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33400" y="990600"/>
            <a:ext cx="7924800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Replace separate Instruction and Data memories with a </a:t>
            </a:r>
            <a:r>
              <a:rPr lang="en-US" sz="3200" b="1" dirty="0">
                <a:solidFill>
                  <a:srgbClr val="0070C0"/>
                </a:solidFill>
                <a:latin typeface="+mj-lt"/>
                <a:cs typeface="Arial" charset="0"/>
              </a:rPr>
              <a:t>single unified memory </a:t>
            </a:r>
            <a:r>
              <a:rPr lang="en-US" sz="3200" dirty="0">
                <a:latin typeface="+mj-lt"/>
                <a:cs typeface="Arial" charset="0"/>
              </a:rPr>
              <a:t>– more realistic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48F8FEC-D11F-44D1-9301-4EAEEAB4F8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6896280"/>
              </p:ext>
            </p:extLst>
          </p:nvPr>
        </p:nvGraphicFramePr>
        <p:xfrm>
          <a:off x="394248" y="2819400"/>
          <a:ext cx="8292552" cy="23992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51754" imgH="998157" progId="Visio.Drawing.15">
                  <p:embed/>
                </p:oleObj>
              </mc:Choice>
              <mc:Fallback>
                <p:oleObj name="Visio" r:id="rId4" imgW="3451754" imgH="99815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94248" y="2819400"/>
                        <a:ext cx="8292552" cy="23992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1281837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100" dirty="0">
                <a:solidFill>
                  <a:schemeClr val="bg1"/>
                </a:solidFill>
                <a:latin typeface="+mj-lt"/>
              </a:rPr>
              <a:t>Multicycle Datapath: Instruction Fetch</a:t>
            </a:r>
            <a:endParaRPr lang="en-US" sz="41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02E31D9-4CB2-40D9-B5FF-00FBC842C94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1: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Fetch instruction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EBA7C45-0D7D-40E8-B80F-714B1B6B4C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8758704"/>
              </p:ext>
            </p:extLst>
          </p:nvPr>
        </p:nvGraphicFramePr>
        <p:xfrm>
          <a:off x="154746" y="2880066"/>
          <a:ext cx="5068332" cy="1628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463237" imgH="1112693" progId="Visio.Drawing.15">
                  <p:embed/>
                </p:oleObj>
              </mc:Choice>
              <mc:Fallback>
                <p:oleObj name="Visio" r:id="rId4" imgW="3463237" imgH="1112693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4746" y="2880066"/>
                        <a:ext cx="5068332" cy="1628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0806762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200" dirty="0">
                <a:solidFill>
                  <a:schemeClr val="bg1"/>
                </a:solidFill>
                <a:latin typeface="+mj-lt"/>
              </a:rPr>
              <a:t> Get Sources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2: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source operand from RF and extend immediate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5F68BBE-CB4B-4370-94BE-89E026746A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3252643"/>
              </p:ext>
            </p:extLst>
          </p:nvPr>
        </p:nvGraphicFramePr>
        <p:xfrm>
          <a:off x="152400" y="2883666"/>
          <a:ext cx="5818948" cy="21455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3977853" imgH="1466905" progId="Visio.Drawing.15">
                  <p:embed/>
                </p:oleObj>
              </mc:Choice>
              <mc:Fallback>
                <p:oleObj name="Visio" r:id="rId4" imgW="3977853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2883666"/>
                        <a:ext cx="5818948" cy="21455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56146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3: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Compute the memory address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5837E889-0FBF-4B00-BAE7-22BE01E20E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3748039"/>
              </p:ext>
            </p:extLst>
          </p:nvPr>
        </p:nvGraphicFramePr>
        <p:xfrm>
          <a:off x="130630" y="2862263"/>
          <a:ext cx="8444279" cy="2181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5749237" imgH="1466905" progId="Visio.Drawing.15">
                  <p:embed/>
                </p:oleObj>
              </mc:Choice>
              <mc:Fallback>
                <p:oleObj name="Visio" r:id="rId4" imgW="5749237" imgH="146690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0630" y="2862263"/>
                        <a:ext cx="8444279" cy="2181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1489290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Memory Read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4: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Read data from memory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0C1927F-CF63-4D75-B2C0-F22A4C9C54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01347"/>
              </p:ext>
            </p:extLst>
          </p:nvPr>
        </p:nvGraphicFramePr>
        <p:xfrm>
          <a:off x="247650" y="2897719"/>
          <a:ext cx="8439150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08246" imgH="1699370" progId="Visio.Drawing.15">
                  <p:embed/>
                </p:oleObj>
              </mc:Choice>
              <mc:Fallback>
                <p:oleObj name="Visio" r:id="rId4" imgW="6008246" imgH="169937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7650" y="2897719"/>
                        <a:ext cx="8439150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868986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lw</a:t>
            </a:r>
            <a:r>
              <a:rPr lang="en-US" sz="4000" dirty="0">
                <a:solidFill>
                  <a:schemeClr val="bg1"/>
                </a:solidFill>
                <a:latin typeface="+mj-lt"/>
              </a:rPr>
              <a:t> Write Register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5: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Write data back to register file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2489B741-1608-40FF-81BE-2E716D5796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168690"/>
              </p:ext>
            </p:extLst>
          </p:nvPr>
        </p:nvGraphicFramePr>
        <p:xfrm>
          <a:off x="243791" y="2896614"/>
          <a:ext cx="8560997" cy="23910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0973" imgH="1699370" progId="Visio.Drawing.15">
                  <p:embed/>
                </p:oleObj>
              </mc:Choice>
              <mc:Fallback>
                <p:oleObj name="Visio" r:id="rId4" imgW="6080973" imgH="1699370" progId="Visio.Drawing.15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15364C88-FE16-425D-AFEF-7EC66506D7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43791" y="2896614"/>
                        <a:ext cx="8560997" cy="23910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8784203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Increment PC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sz="3200" b="1" dirty="0">
                <a:solidFill>
                  <a:srgbClr val="0070C0"/>
                </a:solidFill>
              </a:rPr>
              <a:t>STEP 6:</a:t>
            </a:r>
            <a:r>
              <a:rPr lang="en-US" sz="3200" dirty="0">
                <a:solidFill>
                  <a:srgbClr val="0070C0"/>
                </a:solidFill>
              </a:rPr>
              <a:t> </a:t>
            </a:r>
            <a:r>
              <a:rPr lang="en-US" sz="3200" dirty="0"/>
              <a:t>Increment PC: PC = PC+4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9381FB7F-554B-4D0A-843C-48295A3D5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694621"/>
              </p:ext>
            </p:extLst>
          </p:nvPr>
        </p:nvGraphicFramePr>
        <p:xfrm>
          <a:off x="169761" y="2175077"/>
          <a:ext cx="8652388" cy="3135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26480" imgH="2224961" progId="Visio.Drawing.15">
                  <p:embed/>
                </p:oleObj>
              </mc:Choice>
              <mc:Fallback>
                <p:oleObj name="Visio" r:id="rId4" imgW="6126480" imgH="2224961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D85638E-B79A-4579-BB09-4A889B4325B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69761" y="2175077"/>
                        <a:ext cx="8652388" cy="3135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434890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Datapath: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7440098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Processor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dirty="0"/>
              <a:t>Consider </a:t>
            </a:r>
            <a:r>
              <a:rPr lang="en-US" b="1" dirty="0">
                <a:solidFill>
                  <a:srgbClr val="0070C0"/>
                </a:solidFill>
              </a:rPr>
              <a:t>subset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/>
              <a:t>of RISC-V instructions:</a:t>
            </a:r>
          </a:p>
          <a:p>
            <a:pPr lvl="1">
              <a:lnSpc>
                <a:spcPct val="90000"/>
              </a:lnSpc>
            </a:pPr>
            <a:r>
              <a:rPr lang="en-US" b="1" dirty="0"/>
              <a:t>R-type ALU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add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sub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and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>
                <a:solidFill>
                  <a:srgbClr val="0070C0"/>
                </a:solidFill>
                <a:latin typeface="Courier New" pitchFamily="49" charset="0"/>
              </a:rPr>
              <a:t>or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slt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Memory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lw</a:t>
            </a:r>
            <a:r>
              <a:rPr lang="en-US" sz="2800" b="1" dirty="0">
                <a:solidFill>
                  <a:srgbClr val="0070C0"/>
                </a:solidFill>
              </a:rPr>
              <a:t>, </a:t>
            </a: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sw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lvl="1">
              <a:lnSpc>
                <a:spcPct val="90000"/>
              </a:lnSpc>
            </a:pPr>
            <a:r>
              <a:rPr lang="en-US" b="1" dirty="0"/>
              <a:t>Branch instructions: </a:t>
            </a:r>
          </a:p>
          <a:p>
            <a:pPr lvl="2">
              <a:lnSpc>
                <a:spcPct val="90000"/>
              </a:lnSpc>
            </a:pPr>
            <a:r>
              <a:rPr lang="en-US" sz="2800" b="1" dirty="0" err="1">
                <a:solidFill>
                  <a:srgbClr val="0070C0"/>
                </a:solidFill>
                <a:latin typeface="Courier New" pitchFamily="49" charset="0"/>
              </a:rPr>
              <a:t>beq</a:t>
            </a:r>
            <a:endParaRPr lang="en-US" sz="2800" b="1" dirty="0">
              <a:solidFill>
                <a:srgbClr val="0070C0"/>
              </a:solidFill>
              <a:latin typeface="Courier New" pitchFamily="49" charset="0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122770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spcBef>
                <a:spcPct val="20000"/>
              </a:spcBef>
            </a:pPr>
            <a:r>
              <a:rPr lang="en-US" sz="3200" dirty="0">
                <a:latin typeface="+mj-lt"/>
                <a:cs typeface="Arial" charset="0"/>
              </a:rPr>
              <a:t>Write data in </a:t>
            </a:r>
            <a:r>
              <a:rPr lang="en-US" sz="3200" b="1" dirty="0">
                <a:latin typeface="+mj-lt"/>
                <a:cs typeface="Arial" charset="0"/>
              </a:rPr>
              <a:t>rs2</a:t>
            </a:r>
            <a:r>
              <a:rPr lang="en-US" sz="3200" dirty="0">
                <a:latin typeface="+mj-lt"/>
                <a:cs typeface="Arial" charset="0"/>
              </a:rPr>
              <a:t> to memory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9E9E46CA-E74F-4B3D-B247-0ACFA9FDAD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760741"/>
              </p:ext>
            </p:extLst>
          </p:nvPr>
        </p:nvGraphicFramePr>
        <p:xfrm>
          <a:off x="128941" y="2208831"/>
          <a:ext cx="8784101" cy="31521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5EDE187-9F73-4E14-B2FF-D41B50F12F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8941" y="2208831"/>
                        <a:ext cx="8784101" cy="31521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199122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Datapath: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1C7490-55E8-4C38-81DD-6B676F28AD77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096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Calculate branch target address: </a:t>
            </a:r>
          </a:p>
          <a:p>
            <a:pPr>
              <a:lnSpc>
                <a:spcPct val="90000"/>
              </a:lnSpc>
            </a:pPr>
            <a:r>
              <a:rPr lang="en-US" sz="3200" dirty="0">
                <a:latin typeface="+mj-lt"/>
              </a:rPr>
              <a:t>        	BTA = PC + </a:t>
            </a:r>
            <a:r>
              <a:rPr lang="en-US" sz="3200" dirty="0" err="1">
                <a:latin typeface="+mj-lt"/>
              </a:rPr>
              <a:t>imm</a:t>
            </a:r>
            <a:endParaRPr lang="en-US" sz="3200" dirty="0"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A70E5-50CD-47CD-A331-A88048C9CFD8}"/>
              </a:ext>
            </a:extLst>
          </p:cNvPr>
          <p:cNvSpPr/>
          <p:nvPr/>
        </p:nvSpPr>
        <p:spPr>
          <a:xfrm>
            <a:off x="304800" y="5562600"/>
            <a:ext cx="8458200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PC is updated in Fetch stage, so need to save </a:t>
            </a:r>
            <a:r>
              <a:rPr lang="en-US" sz="2400" b="1" dirty="0">
                <a:solidFill>
                  <a:srgbClr val="FF0000"/>
                </a:solidFill>
              </a:rPr>
              <a:t>old (current) PC</a:t>
            </a:r>
          </a:p>
        </p:txBody>
      </p:sp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BD0ADD5C-7524-4D53-8AEE-37BB23629F4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2508754"/>
              </p:ext>
            </p:extLst>
          </p:nvPr>
        </p:nvGraphicFramePr>
        <p:xfrm>
          <a:off x="125628" y="2177941"/>
          <a:ext cx="8707394" cy="3201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98781" imgH="2255504" progId="Visio.Drawing.15">
                  <p:embed/>
                </p:oleObj>
              </mc:Choice>
              <mc:Fallback>
                <p:oleObj name="Visio" r:id="rId4" imgW="6198781" imgH="2255504" progId="Visio.Drawing.15">
                  <p:embed/>
                  <p:pic>
                    <p:nvPicPr>
                      <p:cNvPr id="22" name="Object 21">
                        <a:extLst>
                          <a:ext uri="{FF2B5EF4-FFF2-40B4-BE49-F238E27FC236}">
                            <a16:creationId xmlns:a16="http://schemas.microsoft.com/office/drawing/2014/main" id="{D7257F47-995F-4E69-A728-25ED38B0D5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5628" y="2177941"/>
                        <a:ext cx="8707394" cy="3201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132013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RISC-V Processor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62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592826E-9CDD-494A-8B70-CB029E908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997035"/>
              </p:ext>
            </p:extLst>
          </p:nvPr>
        </p:nvGraphicFramePr>
        <p:xfrm>
          <a:off x="152400" y="966450"/>
          <a:ext cx="8774853" cy="5281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050351" imgH="3642234" progId="Visio.Drawing.15">
                  <p:embed/>
                </p:oleObj>
              </mc:Choice>
              <mc:Fallback>
                <p:oleObj name="Visio" r:id="rId3" imgW="6050351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66450"/>
                        <a:ext cx="8774853" cy="5281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671620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016921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64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DBA553CA-3FD6-4355-8394-D8514BA9D2E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453686"/>
              </p:ext>
            </p:extLst>
          </p:nvPr>
        </p:nvGraphicFramePr>
        <p:xfrm>
          <a:off x="3962400" y="1219200"/>
          <a:ext cx="4011893" cy="510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794351" imgH="2282229" progId="Visio.Drawing.15">
                  <p:embed/>
                </p:oleObj>
              </mc:Choice>
              <mc:Fallback>
                <p:oleObj name="Visio" r:id="rId3" imgW="1794351" imgH="2282229" progId="Visio.Drawing.15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DBA553CA-3FD6-4355-8394-D8514BA9D2E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962400" y="1219200"/>
                        <a:ext cx="4011893" cy="510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0358767-8B2D-4459-8CFB-E72B016A981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04800" y="1160891"/>
          <a:ext cx="3671808" cy="468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238055" imgH="1581016" progId="Visio.Drawing.15">
                  <p:embed/>
                </p:oleObj>
              </mc:Choice>
              <mc:Fallback>
                <p:oleObj name="Visio" r:id="rId5" imgW="1238055" imgH="1581016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C0358767-8B2D-4459-8CFB-E72B016A981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1160891"/>
                        <a:ext cx="3671808" cy="468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51278066-7417-45F5-BFD2-8B4E9624B4E8}"/>
              </a:ext>
            </a:extLst>
          </p:cNvPr>
          <p:cNvSpPr txBox="1"/>
          <p:nvPr/>
        </p:nvSpPr>
        <p:spPr>
          <a:xfrm>
            <a:off x="9144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High-Level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FC2D66-8CF4-424C-B565-7587ABA1D610}"/>
              </a:ext>
            </a:extLst>
          </p:cNvPr>
          <p:cNvSpPr txBox="1"/>
          <p:nvPr/>
        </p:nvSpPr>
        <p:spPr>
          <a:xfrm>
            <a:off x="4953000" y="762000"/>
            <a:ext cx="2667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Low-Level View</a:t>
            </a:r>
            <a:endParaRPr lang="en-US" sz="2800" b="1" dirty="0">
              <a:solidFill>
                <a:srgbClr val="0070C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1C5B18A-7C06-41DF-8CD6-3434EF801D8A}"/>
              </a:ext>
            </a:extLst>
          </p:cNvPr>
          <p:cNvGrpSpPr/>
          <p:nvPr/>
        </p:nvGrpSpPr>
        <p:grpSpPr>
          <a:xfrm>
            <a:off x="7418106" y="3886200"/>
            <a:ext cx="1573493" cy="1091863"/>
            <a:chOff x="7418106" y="3886200"/>
            <a:chExt cx="1573493" cy="109186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AC93234-09C7-46FA-9A13-F91368F98B3B}"/>
                </a:ext>
              </a:extLst>
            </p:cNvPr>
            <p:cNvSpPr txBox="1"/>
            <p:nvPr/>
          </p:nvSpPr>
          <p:spPr>
            <a:xfrm>
              <a:off x="7418106" y="3962400"/>
              <a:ext cx="157349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1D40EF"/>
                  </a:solidFill>
                </a:rPr>
                <a:t>ALU Decoder </a:t>
              </a:r>
              <a:r>
                <a:rPr lang="en-US" sz="2000" b="1" dirty="0"/>
                <a:t>same as single-cycle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DDB3F98-B820-4AD7-96AD-9D743A2FFEC7}"/>
                </a:ext>
              </a:extLst>
            </p:cNvPr>
            <p:cNvSpPr/>
            <p:nvPr/>
          </p:nvSpPr>
          <p:spPr>
            <a:xfrm>
              <a:off x="7418106" y="3886200"/>
              <a:ext cx="1497294" cy="1091863"/>
            </a:xfrm>
            <a:prstGeom prst="rect">
              <a:avLst/>
            </a:prstGeom>
            <a:noFill/>
            <a:ln>
              <a:solidFill>
                <a:srgbClr val="1D40E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944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+mj-lt"/>
              </a:rPr>
              <a:t>Multicycle Control: Instruction Decoder</a:t>
            </a:r>
            <a:endParaRPr lang="en-US" sz="40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65</a:t>
            </a:fld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580DFC3-B6F5-41CB-A9BE-40192F2F5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9271761"/>
              </p:ext>
            </p:extLst>
          </p:nvPr>
        </p:nvGraphicFramePr>
        <p:xfrm>
          <a:off x="1828800" y="1143000"/>
          <a:ext cx="5014572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1628918" imgH="289699" progId="Visio.Drawing.11">
                  <p:embed/>
                </p:oleObj>
              </mc:Choice>
              <mc:Fallback>
                <p:oleObj name="Visio" r:id="rId3" imgW="1628918" imgH="289699" progId="Visio.Drawing.11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28800" y="1143000"/>
                        <a:ext cx="5014572" cy="1066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2F60327-5782-4F13-B843-32212A6FBF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328634"/>
              </p:ext>
            </p:extLst>
          </p:nvPr>
        </p:nvGraphicFramePr>
        <p:xfrm>
          <a:off x="1981200" y="2590800"/>
          <a:ext cx="5029200" cy="259080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op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Instruction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ImmSrc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3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lw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sw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01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51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R-type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XX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2400"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Times New Roman" pitchFamily="18" charset="0"/>
                        </a:rPr>
                        <a:t>99</a:t>
                      </a:r>
                      <a:endParaRPr kumimoji="0" lang="en-US" sz="2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lt"/>
                        <a:cs typeface="Arial" charset="0"/>
                      </a:endParaRP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 pitchFamily="49" charset="0"/>
                          <a:cs typeface="Times New Roman" pitchFamily="18" charset="0"/>
                        </a:rPr>
                        <a:t>beq</a:t>
                      </a:r>
                      <a:endParaRPr kumimoji="0" lang="en-US" sz="28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ourier New" pitchFamily="49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</a:t>
                      </a:r>
                    </a:p>
                  </a:txBody>
                  <a:tcPr horzOverflow="overflow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203868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Control: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946CA2E6-4346-4CB7-A3C8-A0EF4D1C7D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7991737"/>
              </p:ext>
            </p:extLst>
          </p:nvPr>
        </p:nvGraphicFramePr>
        <p:xfrm>
          <a:off x="381000" y="995278"/>
          <a:ext cx="5408613" cy="51007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1672714" imgH="1577199" progId="Visio.Drawing.15">
                  <p:embed/>
                </p:oleObj>
              </mc:Choice>
              <mc:Fallback>
                <p:oleObj name="Visio" r:id="rId4" imgW="1672714" imgH="157719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0" y="995278"/>
                        <a:ext cx="5408613" cy="51007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6">
            <a:extLst>
              <a:ext uri="{FF2B5EF4-FFF2-40B4-BE49-F238E27FC236}">
                <a16:creationId xmlns:a16="http://schemas.microsoft.com/office/drawing/2014/main" id="{8B6A340F-FC7E-4BAB-BFD5-ED778BB6B082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943600" y="1676400"/>
            <a:ext cx="2897188" cy="426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latin typeface="+mj-lt"/>
              </a:rPr>
              <a:t>To declutter FSM: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Write enable signals</a:t>
            </a:r>
            <a:r>
              <a:rPr lang="en-US" sz="2400" dirty="0">
                <a:latin typeface="+mj-lt"/>
              </a:rPr>
              <a:t> (</a:t>
            </a:r>
            <a:r>
              <a:rPr lang="en-US" sz="2400" dirty="0" err="1">
                <a:latin typeface="+mj-lt"/>
              </a:rPr>
              <a:t>RegWrite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MemWrite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IRWrite</a:t>
            </a:r>
            <a:r>
              <a:rPr lang="en-US" sz="2400" dirty="0">
                <a:latin typeface="+mj-lt"/>
              </a:rPr>
              <a:t>, </a:t>
            </a:r>
            <a:r>
              <a:rPr lang="en-US" sz="2400" dirty="0" err="1">
                <a:latin typeface="+mj-lt"/>
              </a:rPr>
              <a:t>PCUpdate</a:t>
            </a:r>
            <a:r>
              <a:rPr lang="en-US" sz="2400" dirty="0">
                <a:latin typeface="+mj-lt"/>
              </a:rPr>
              <a:t>, and Branch) are 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0</a:t>
            </a:r>
            <a:r>
              <a:rPr lang="en-US" sz="2400" dirty="0">
                <a:latin typeface="+mj-lt"/>
              </a:rPr>
              <a:t> if not listed in a state.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Other signals are don’t care</a:t>
            </a:r>
            <a:r>
              <a:rPr lang="en-US" sz="2400" dirty="0">
                <a:latin typeface="+mj-lt"/>
              </a:rPr>
              <a:t> if not listed in a state</a:t>
            </a:r>
          </a:p>
        </p:txBody>
      </p:sp>
    </p:spTree>
    <p:extLst>
      <p:ext uri="{BB962C8B-B14F-4D97-AF65-F5344CB8AC3E}">
        <p14:creationId xmlns:p14="http://schemas.microsoft.com/office/powerpoint/2010/main" val="429293804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2D7AF0B-60C0-4855-A335-1B681AAA15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897848"/>
              </p:ext>
            </p:extLst>
          </p:nvPr>
        </p:nvGraphicFramePr>
        <p:xfrm>
          <a:off x="22860" y="973818"/>
          <a:ext cx="8948650" cy="51904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" y="973818"/>
                        <a:ext cx="8948650" cy="51904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3FCD0C5F-8687-4B52-BC1B-030B4F0218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9748750"/>
              </p:ext>
            </p:extLst>
          </p:nvPr>
        </p:nvGraphicFramePr>
        <p:xfrm>
          <a:off x="152401" y="989162"/>
          <a:ext cx="1413214" cy="1373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1" y="989162"/>
                        <a:ext cx="1413214" cy="13730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1833140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6FE4BBB-D580-4A83-9781-3210B64BA7E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9118672"/>
              </p:ext>
            </p:extLst>
          </p:nvPr>
        </p:nvGraphicFramePr>
        <p:xfrm>
          <a:off x="-99060" y="883920"/>
          <a:ext cx="9098280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431422" imgH="3726227" progId="Visio.Drawing.15">
                  <p:embed/>
                </p:oleObj>
              </mc:Choice>
              <mc:Fallback>
                <p:oleObj name="Visio" r:id="rId3" imgW="6431422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BB22214-A5F9-49CD-AB09-1ACCC2D949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99060" y="883920"/>
                        <a:ext cx="9098280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68</a:t>
            </a:fld>
            <a:endParaRPr lang="en-US" dirty="0"/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D122D015-A45E-4143-9CFE-CB9FB48783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6711365"/>
              </p:ext>
            </p:extLst>
          </p:nvPr>
        </p:nvGraphicFramePr>
        <p:xfrm>
          <a:off x="152400" y="990600"/>
          <a:ext cx="2771531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1863249" imgH="922224" progId="Visio.Drawing.15">
                  <p:embed/>
                </p:oleObj>
              </mc:Choice>
              <mc:Fallback>
                <p:oleObj name="Visio" r:id="rId5" imgW="18632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90600"/>
                        <a:ext cx="2771531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DD39177A-A4C5-4045-87A6-B1C99EBF8639}"/>
              </a:ext>
            </a:extLst>
          </p:cNvPr>
          <p:cNvSpPr txBox="1"/>
          <p:nvPr/>
        </p:nvSpPr>
        <p:spPr>
          <a:xfrm>
            <a:off x="4953000" y="1066800"/>
            <a:ext cx="35052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j-lt"/>
              </a:rPr>
              <a:t>Recall that </a:t>
            </a:r>
            <a:r>
              <a:rPr lang="en-US" sz="1800" b="1" i="1" dirty="0" err="1">
                <a:solidFill>
                  <a:srgbClr val="0070C0"/>
                </a:solidFill>
                <a:latin typeface="+mj-lt"/>
              </a:rPr>
              <a:t>ImmSrc</a:t>
            </a:r>
            <a:r>
              <a:rPr lang="en-US" sz="1800" dirty="0">
                <a:latin typeface="+mj-lt"/>
              </a:rPr>
              <a:t> is determined by the </a:t>
            </a:r>
            <a:r>
              <a:rPr lang="en-US" sz="1800" b="1" dirty="0">
                <a:latin typeface="+mj-lt"/>
              </a:rPr>
              <a:t>Instruction Decoder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2898828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1C8D8D02-351D-4C38-9519-82095D2276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3660816"/>
              </p:ext>
            </p:extLst>
          </p:nvPr>
        </p:nvGraphicFramePr>
        <p:xfrm>
          <a:off x="152400" y="914400"/>
          <a:ext cx="8763000" cy="5273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4911" imgH="3726227" progId="Visio.Drawing.15">
                  <p:embed/>
                </p:oleObj>
              </mc:Choice>
              <mc:Fallback>
                <p:oleObj name="Visio" r:id="rId3" imgW="6274911" imgH="3726227" progId="Visio.Drawing.15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71BB9F65-D996-4626-800F-9A6B9B9A64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8763000" cy="5273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Address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2D52E-9B3F-4804-A191-025082DCF29F}"/>
              </a:ext>
            </a:extLst>
          </p:cNvPr>
          <p:cNvSpPr/>
          <p:nvPr/>
        </p:nvSpPr>
        <p:spPr>
          <a:xfrm>
            <a:off x="381000" y="838200"/>
            <a:ext cx="2514600" cy="1066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2DC6BCC-E037-49BF-BB75-B9CF7A3D51A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3399822"/>
              </p:ext>
            </p:extLst>
          </p:nvPr>
        </p:nvGraphicFramePr>
        <p:xfrm>
          <a:off x="152400" y="762000"/>
          <a:ext cx="2585469" cy="228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206043" imgH="1950924" progId="Visio.Drawing.15">
                  <p:embed/>
                </p:oleObj>
              </mc:Choice>
              <mc:Fallback>
                <p:oleObj name="Visio" r:id="rId5" imgW="2206043" imgH="19509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762000"/>
                        <a:ext cx="2585469" cy="228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249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7924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BE6367C-437A-49F8-83F7-CF5A46679EEE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533400" y="990600"/>
            <a:ext cx="8305800" cy="4953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dirty="0"/>
              <a:t>Determines everything about a processor:</a:t>
            </a:r>
          </a:p>
          <a:p>
            <a:pPr lvl="1">
              <a:lnSpc>
                <a:spcPct val="90000"/>
              </a:lnSpc>
            </a:pPr>
            <a:r>
              <a:rPr lang="en-US" b="1" dirty="0">
                <a:solidFill>
                  <a:srgbClr val="0070C0"/>
                </a:solidFill>
              </a:rPr>
              <a:t>Architectural state: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32 registers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PC</a:t>
            </a:r>
          </a:p>
          <a:p>
            <a:pPr lvl="2">
              <a:lnSpc>
                <a:spcPct val="90000"/>
              </a:lnSpc>
            </a:pPr>
            <a:r>
              <a:rPr lang="en-US" sz="2800" dirty="0"/>
              <a:t>Memory</a:t>
            </a:r>
          </a:p>
          <a:p>
            <a:pPr lvl="1"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79994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5AA769-ECAA-4FC3-B8DA-561EB6F293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901695"/>
              </p:ext>
            </p:extLst>
          </p:nvPr>
        </p:nvGraphicFramePr>
        <p:xfrm>
          <a:off x="2209800" y="715685"/>
          <a:ext cx="4572000" cy="5610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2865089" progId="Visio.Drawing.15">
                  <p:embed/>
                </p:oleObj>
              </mc:Choice>
              <mc:Fallback>
                <p:oleObj name="Visio" r:id="rId3" imgW="2335335" imgH="2865089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09800" y="715685"/>
                        <a:ext cx="4572000" cy="5610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50920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Read Memory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50A414F-D342-4C47-9A02-CE4AF0AB083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7553486"/>
              </p:ext>
            </p:extLst>
          </p:nvPr>
        </p:nvGraphicFramePr>
        <p:xfrm>
          <a:off x="457200" y="1143000"/>
          <a:ext cx="8613979" cy="4945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642234" progId="Visio.Drawing.15">
                  <p:embed/>
                </p:oleObj>
              </mc:Choice>
              <mc:Fallback>
                <p:oleObj name="Visio" r:id="rId3" imgW="6343809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7200" y="1143000"/>
                        <a:ext cx="8613979" cy="4945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BB4D71-344F-4D36-8DA0-8A007ACA67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111735"/>
              </p:ext>
            </p:extLst>
          </p:nvPr>
        </p:nvGraphicFramePr>
        <p:xfrm>
          <a:off x="276225" y="990600"/>
          <a:ext cx="1447800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225" y="990600"/>
                        <a:ext cx="1447800" cy="14478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46368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C2075D8-C4CD-490F-8926-62316149EF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3869347"/>
              </p:ext>
            </p:extLst>
          </p:nvPr>
        </p:nvGraphicFramePr>
        <p:xfrm>
          <a:off x="2743200" y="819601"/>
          <a:ext cx="3376613" cy="546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335335" imgH="3779677" progId="Visio.Drawing.15">
                  <p:embed/>
                </p:oleObj>
              </mc:Choice>
              <mc:Fallback>
                <p:oleObj name="Visio" r:id="rId3" imgW="2335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43200" y="819601"/>
                        <a:ext cx="3376613" cy="5465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2523322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Write RF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225AC7D-A084-4F58-AEA0-6E6449E15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367917"/>
              </p:ext>
            </p:extLst>
          </p:nvPr>
        </p:nvGraphicFramePr>
        <p:xfrm>
          <a:off x="252812" y="1066800"/>
          <a:ext cx="8639964" cy="502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56197" imgH="3642234" progId="Visio.Drawing.15">
                  <p:embed/>
                </p:oleObj>
              </mc:Choice>
              <mc:Fallback>
                <p:oleObj name="Visio" r:id="rId3" imgW="6256197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2812" y="1066800"/>
                        <a:ext cx="8639964" cy="502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00F32A5-C71E-4EEF-BED6-6AF3EE06ADA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22821"/>
              </p:ext>
            </p:extLst>
          </p:nvPr>
        </p:nvGraphicFramePr>
        <p:xfrm>
          <a:off x="152400" y="914400"/>
          <a:ext cx="1428750" cy="1428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428750" cy="142875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82783796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74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6BFB41EE-5BE1-428F-8CD3-CC05FAA013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649400"/>
              </p:ext>
            </p:extLst>
          </p:nvPr>
        </p:nvGraphicFramePr>
        <p:xfrm>
          <a:off x="3434719" y="884872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2449741" imgH="3779677" progId="Visio.Drawing.15">
                  <p:embed/>
                </p:oleObj>
              </mc:Choice>
              <mc:Fallback>
                <p:oleObj name="Visio" r:id="rId4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434719" y="884872"/>
                        <a:ext cx="3499481" cy="54000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ADED98C-8E0F-46F9-9AF9-087868ED04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5639172"/>
              </p:ext>
            </p:extLst>
          </p:nvPr>
        </p:nvGraphicFramePr>
        <p:xfrm>
          <a:off x="3433449" y="889000"/>
          <a:ext cx="3499481" cy="540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2449741" imgH="3779677" progId="Visio.Drawing.15">
                  <p:embed/>
                </p:oleObj>
              </mc:Choice>
              <mc:Fallback>
                <p:oleObj name="Visio" r:id="rId6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33449" y="889000"/>
                        <a:ext cx="3499481" cy="540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Rectangle 6">
            <a:extLst>
              <a:ext uri="{FF2B5EF4-FFF2-40B4-BE49-F238E27FC236}">
                <a16:creationId xmlns:a16="http://schemas.microsoft.com/office/drawing/2014/main" id="{D85EFE3B-3118-433E-8BBC-A53F11F30F8A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57200" y="2362200"/>
            <a:ext cx="259080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>
                <a:latin typeface="+mj-lt"/>
              </a:rPr>
              <a:t>Calculate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PC+4</a:t>
            </a:r>
            <a:r>
              <a:rPr lang="en-US" sz="2400" dirty="0">
                <a:latin typeface="+mj-lt"/>
              </a:rPr>
              <a:t> during Fetch stage (ALU isn’t being used)</a:t>
            </a:r>
          </a:p>
        </p:txBody>
      </p:sp>
    </p:spTree>
    <p:extLst>
      <p:ext uri="{BB962C8B-B14F-4D97-AF65-F5344CB8AC3E}">
        <p14:creationId xmlns:p14="http://schemas.microsoft.com/office/powerpoint/2010/main" val="1352250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F44BDA7-54FA-44E4-BB6C-76B9F8A68E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914400"/>
            <a:ext cx="8853330" cy="52527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Fetch (PC+4)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75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E9AD394-ACDE-485C-A4F3-153970290E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1470385"/>
              </p:ext>
            </p:extLst>
          </p:nvPr>
        </p:nvGraphicFramePr>
        <p:xfrm>
          <a:off x="57785" y="848360"/>
          <a:ext cx="1636565" cy="15900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948849" imgH="922224" progId="Visio.Drawing.15">
                  <p:embed/>
                </p:oleObj>
              </mc:Choice>
              <mc:Fallback>
                <p:oleObj name="Visio" r:id="rId5" imgW="948849" imgH="92222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785" y="848360"/>
                        <a:ext cx="1636565" cy="15900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C2D5FA6E-BA9C-44B9-9FB0-780C400F5DB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715000" y="995680"/>
            <a:ext cx="28956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Fetch</a:t>
            </a:r>
            <a:r>
              <a:rPr lang="en-US" sz="2400" dirty="0">
                <a:latin typeface="+mj-lt"/>
              </a:rPr>
              <a:t> Instruction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Increment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PC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8037471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Control: Other Instructions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44984797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77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A8106C5-DE11-4109-A234-1A3FCAD897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134651"/>
              </p:ext>
            </p:extLst>
          </p:nvPr>
        </p:nvGraphicFramePr>
        <p:xfrm>
          <a:off x="2590800" y="774804"/>
          <a:ext cx="3596530" cy="55497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449741" imgH="3779677" progId="Visio.Drawing.15">
                  <p:embed/>
                </p:oleObj>
              </mc:Choice>
              <mc:Fallback>
                <p:oleObj name="Visio" r:id="rId3" imgW="2449741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774804"/>
                        <a:ext cx="3596530" cy="55497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339126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sw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78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340B89E-0D37-47F2-AB82-4EE754171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738776"/>
              </p:ext>
            </p:extLst>
          </p:nvPr>
        </p:nvGraphicFramePr>
        <p:xfrm>
          <a:off x="76200" y="824615"/>
          <a:ext cx="8915400" cy="5164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43809" imgH="3726227" progId="Visio.Drawing.15">
                  <p:embed/>
                </p:oleObj>
              </mc:Choice>
              <mc:Fallback>
                <p:oleObj name="Visio" r:id="rId3" imgW="6343809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200" y="824615"/>
                        <a:ext cx="8915400" cy="5164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6761679-4A74-488F-925D-EA158AAECA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549079"/>
              </p:ext>
            </p:extLst>
          </p:nvPr>
        </p:nvGraphicFramePr>
        <p:xfrm>
          <a:off x="106680" y="9906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6680" y="9906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64500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79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8CB952C-C25B-4E29-A9E4-193CECC2D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6586667"/>
              </p:ext>
            </p:extLst>
          </p:nvPr>
        </p:nvGraphicFramePr>
        <p:xfrm>
          <a:off x="2603857" y="740209"/>
          <a:ext cx="4125556" cy="55843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3857" y="740209"/>
                        <a:ext cx="4125556" cy="55843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4249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RISC-V Architectural State Elements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D8F7287-A463-4E4D-87C6-12A9562722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2509440"/>
              </p:ext>
            </p:extLst>
          </p:nvPr>
        </p:nvGraphicFramePr>
        <p:xfrm>
          <a:off x="228600" y="1752600"/>
          <a:ext cx="8492409" cy="213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3531711" imgH="887864" progId="Visio.Drawing.15">
                  <p:embed/>
                </p:oleObj>
              </mc:Choice>
              <mc:Fallback>
                <p:oleObj name="Visio" r:id="rId3" imgW="3531711" imgH="88786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600" y="1752600"/>
                        <a:ext cx="8492409" cy="213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409763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ECE505F8-6D38-4BDF-A1C1-CE467D54B8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9863801"/>
              </p:ext>
            </p:extLst>
          </p:nvPr>
        </p:nvGraphicFramePr>
        <p:xfrm>
          <a:off x="148082" y="1066800"/>
          <a:ext cx="8919718" cy="5173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8082" y="1066800"/>
                        <a:ext cx="8919718" cy="5173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68759"/>
            <a:ext cx="8382000" cy="754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300" dirty="0">
                <a:solidFill>
                  <a:schemeClr val="bg1"/>
                </a:solidFill>
                <a:latin typeface="+mj-lt"/>
              </a:rPr>
              <a:t>Main FSM: R-Type Execute Datapath</a:t>
            </a:r>
            <a:endParaRPr lang="en-US" sz="43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80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6C8B02-8B4A-48A6-B8A4-7607EECA77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81204"/>
              </p:ext>
            </p:extLst>
          </p:nvPr>
        </p:nvGraphicFramePr>
        <p:xfrm>
          <a:off x="223718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3718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71326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472D14-A3D5-4FA7-836B-3B710B76E38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729170"/>
              </p:ext>
            </p:extLst>
          </p:nvPr>
        </p:nvGraphicFramePr>
        <p:xfrm>
          <a:off x="2590800" y="823709"/>
          <a:ext cx="4007574" cy="5424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2792535" imgH="3779677" progId="Visio.Drawing.15">
                  <p:embed/>
                </p:oleObj>
              </mc:Choice>
              <mc:Fallback>
                <p:oleObj name="Visio" r:id="rId3" imgW="27925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90800" y="823709"/>
                        <a:ext cx="4007574" cy="5424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68098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R-Type ALU Write Back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6BD3D8-1817-419D-B763-FCE2CDFEA63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2327154"/>
              </p:ext>
            </p:extLst>
          </p:nvPr>
        </p:nvGraphicFramePr>
        <p:xfrm>
          <a:off x="176450" y="1143000"/>
          <a:ext cx="8719460" cy="5097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29403" imgH="3642234" progId="Visio.Drawing.15">
                  <p:embed/>
                </p:oleObj>
              </mc:Choice>
              <mc:Fallback>
                <p:oleObj name="Visio" r:id="rId3" imgW="6229403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6450" y="1143000"/>
                        <a:ext cx="8719460" cy="5097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D843750-3D8F-427D-9858-7037D099C3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0647386"/>
              </p:ext>
            </p:extLst>
          </p:nvPr>
        </p:nvGraphicFramePr>
        <p:xfrm>
          <a:off x="225662" y="987662"/>
          <a:ext cx="1298338" cy="1298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25662" y="987662"/>
                        <a:ext cx="1298338" cy="1298338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9522963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83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6F2FD2-0301-42C5-B91E-27BED1C6662C}"/>
              </a:ext>
            </a:extLst>
          </p:cNvPr>
          <p:cNvSpPr/>
          <p:nvPr/>
        </p:nvSpPr>
        <p:spPr>
          <a:xfrm>
            <a:off x="685800" y="998964"/>
            <a:ext cx="7543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b="1" dirty="0"/>
              <a:t>Need to calculate: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Branch Target Address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b="1" dirty="0"/>
              <a:t>rs1 </a:t>
            </a:r>
            <a:r>
              <a:rPr lang="en-US" sz="2800" dirty="0"/>
              <a:t>- </a:t>
            </a:r>
            <a:r>
              <a:rPr lang="en-US" sz="2800" b="1" dirty="0"/>
              <a:t>rs2</a:t>
            </a:r>
            <a:r>
              <a:rPr lang="en-US" sz="2800" dirty="0"/>
              <a:t> (to see if equal)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ALU</a:t>
            </a:r>
            <a:r>
              <a:rPr lang="en-US" sz="2800" dirty="0"/>
              <a:t> isn’t being used in Decode stage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800" dirty="0"/>
              <a:t>Use it to calculate Target Address (PC + </a:t>
            </a:r>
            <a:r>
              <a:rPr lang="en-US" sz="2800" dirty="0" err="1"/>
              <a:t>imm</a:t>
            </a:r>
            <a:r>
              <a:rPr lang="en-US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432120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Revisited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B5D8F17-070B-4B8C-9010-BAF6B2FA42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9035639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4621335" imgH="3779677" progId="Visio.Drawing.15">
                  <p:embed/>
                </p:oleObj>
              </mc:Choice>
              <mc:Fallback>
                <p:oleObj name="Visio" r:id="rId4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4D31F16-C110-42FE-B27B-9DF457FD40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3398835"/>
              </p:ext>
            </p:extLst>
          </p:nvPr>
        </p:nvGraphicFramePr>
        <p:xfrm>
          <a:off x="1327274" y="914400"/>
          <a:ext cx="6521326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4621335" imgH="3779677" progId="Visio.Drawing.15">
                  <p:embed/>
                </p:oleObj>
              </mc:Choice>
              <mc:Fallback>
                <p:oleObj name="Visio" r:id="rId6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327274" y="914400"/>
                        <a:ext cx="6521326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1CD2B5C7-2FA6-4B84-9026-830CFBE17409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343400" y="274320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66701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Decode (Target Address)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85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5CFF8B63-6E78-44BC-AC56-69248F222D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404676"/>
              </p:ext>
            </p:extLst>
          </p:nvPr>
        </p:nvGraphicFramePr>
        <p:xfrm>
          <a:off x="120179" y="1067660"/>
          <a:ext cx="8866429" cy="5180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86394" imgH="3726227" progId="Visio.Drawing.15">
                  <p:embed/>
                </p:oleObj>
              </mc:Choice>
              <mc:Fallback>
                <p:oleObj name="Visio" r:id="rId4" imgW="6286394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0179" y="1067660"/>
                        <a:ext cx="8866429" cy="5180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0F4D248-660E-4156-9C45-A75987C6F0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5743275"/>
              </p:ext>
            </p:extLst>
          </p:nvPr>
        </p:nvGraphicFramePr>
        <p:xfrm>
          <a:off x="157392" y="914400"/>
          <a:ext cx="1294540" cy="1294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7392" y="914400"/>
                        <a:ext cx="1294540" cy="129454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6">
            <a:extLst>
              <a:ext uri="{FF2B5EF4-FFF2-40B4-BE49-F238E27FC236}">
                <a16:creationId xmlns:a16="http://schemas.microsoft.com/office/drawing/2014/main" id="{4D498761-0D70-4368-AB14-128E8BB843C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4958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Read Registers</a:t>
            </a:r>
            <a:r>
              <a:rPr lang="en-US" sz="2400" dirty="0">
                <a:latin typeface="+mj-lt"/>
              </a:rPr>
              <a:t> </a:t>
            </a:r>
            <a:r>
              <a:rPr lang="en-US" sz="2400" b="1" dirty="0">
                <a:latin typeface="+mj-lt"/>
              </a:rPr>
              <a:t>and</a:t>
            </a: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Calculate Target Address (</a:t>
            </a:r>
            <a:r>
              <a:rPr lang="en-US" sz="2400" b="1" dirty="0" err="1">
                <a:solidFill>
                  <a:srgbClr val="FF0000"/>
                </a:solidFill>
                <a:latin typeface="+mj-lt"/>
              </a:rPr>
              <a:t>PC+imm</a:t>
            </a:r>
            <a:r>
              <a:rPr lang="en-US" sz="2400" b="1" dirty="0">
                <a:solidFill>
                  <a:srgbClr val="FF0000"/>
                </a:solidFill>
                <a:latin typeface="+mj-lt"/>
              </a:rPr>
              <a:t>)</a:t>
            </a:r>
            <a:endParaRPr lang="en-US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56310679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86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8CFF15A0-EAC0-4302-A73D-3B8B8F5E45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2314348"/>
              </p:ext>
            </p:extLst>
          </p:nvPr>
        </p:nvGraphicFramePr>
        <p:xfrm>
          <a:off x="1371600" y="811147"/>
          <a:ext cx="6647563" cy="54372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1600" y="811147"/>
                        <a:ext cx="6647563" cy="54372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7897991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beq</a:t>
            </a:r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87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AEDAE994-9E8B-43C9-B716-C25681B239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744277"/>
              </p:ext>
            </p:extLst>
          </p:nvPr>
        </p:nvGraphicFramePr>
        <p:xfrm>
          <a:off x="152400" y="1066800"/>
          <a:ext cx="8839200" cy="5215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229403" imgH="3726227" progId="Visio.Drawing.15">
                  <p:embed/>
                </p:oleObj>
              </mc:Choice>
              <mc:Fallback>
                <p:oleObj name="Visio" r:id="rId4" imgW="6229403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400" y="1066800"/>
                        <a:ext cx="8839200" cy="5215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2865094-9274-4618-838A-055AD57894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5475764"/>
              </p:ext>
            </p:extLst>
          </p:nvPr>
        </p:nvGraphicFramePr>
        <p:xfrm>
          <a:off x="152400" y="906848"/>
          <a:ext cx="1302952" cy="13029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06848"/>
                        <a:ext cx="1302952" cy="13029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68904E4-B70D-480D-BEB3-B4771F130F06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267200" y="995680"/>
            <a:ext cx="4648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FF0000"/>
                </a:solidFill>
                <a:latin typeface="+mj-lt"/>
              </a:rPr>
              <a:t>Compare registers </a:t>
            </a:r>
            <a:r>
              <a:rPr lang="en-US" sz="2400" b="1" dirty="0">
                <a:latin typeface="+mj-lt"/>
              </a:rPr>
              <a:t>and</a:t>
            </a:r>
            <a:endParaRPr lang="en-US" sz="24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400" b="1" dirty="0">
                <a:solidFill>
                  <a:srgbClr val="0070C0"/>
                </a:solidFill>
                <a:latin typeface="+mj-lt"/>
              </a:rPr>
              <a:t>Send Target PC (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4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4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4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752827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Extending the RISC-V Multicycle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662854411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I-Type ALU Execute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89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5BC4EBC-295E-4A15-8EA1-550172BB56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105873"/>
              </p:ext>
            </p:extLst>
          </p:nvPr>
        </p:nvGraphicFramePr>
        <p:xfrm>
          <a:off x="1143000" y="873473"/>
          <a:ext cx="6571363" cy="53749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873473"/>
                        <a:ext cx="6571363" cy="53749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394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Single-Cycle </a:t>
            </a:r>
          </a:p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RISC-V Processor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120512254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solidFill>
                  <a:schemeClr val="bg1"/>
                </a:solidFill>
                <a:latin typeface="+mj-lt"/>
              </a:rPr>
              <a:t>Main FSM: I-Type ALU Exec. Datapath</a:t>
            </a:r>
            <a:endParaRPr lang="en-US" sz="4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90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21CE0C08-8A9D-4853-AF39-C6F16D47D2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9052455"/>
              </p:ext>
            </p:extLst>
          </p:nvPr>
        </p:nvGraphicFramePr>
        <p:xfrm>
          <a:off x="152400" y="1025627"/>
          <a:ext cx="8859329" cy="51386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278738" imgH="3642234" progId="Visio.Drawing.15">
                  <p:embed/>
                </p:oleObj>
              </mc:Choice>
              <mc:Fallback>
                <p:oleObj name="Visio" r:id="rId3" imgW="6278738" imgH="3642234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2400" y="1025627"/>
                        <a:ext cx="8859329" cy="51386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B960AD3-4490-48CA-92BA-9BCBB1C1C54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386940"/>
              </p:ext>
            </p:extLst>
          </p:nvPr>
        </p:nvGraphicFramePr>
        <p:xfrm>
          <a:off x="152400" y="914400"/>
          <a:ext cx="13716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720037" imgH="720302" progId="Visio.Drawing.15">
                  <p:embed/>
                </p:oleObj>
              </mc:Choice>
              <mc:Fallback>
                <p:oleObj name="Visio" r:id="rId5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2400" y="914400"/>
                        <a:ext cx="1371600" cy="137160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1252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91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219734"/>
              </p:ext>
            </p:extLst>
          </p:nvPr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5356436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r>
              <a:rPr lang="en-US" sz="4400" dirty="0">
                <a:solidFill>
                  <a:schemeClr val="bg1"/>
                </a:solidFill>
                <a:latin typeface="+mj-lt"/>
              </a:rPr>
              <a:t> Datapath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92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3DA9C003-BDBB-4E01-B58E-D9F89C664F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048787"/>
              </p:ext>
            </p:extLst>
          </p:nvPr>
        </p:nvGraphicFramePr>
        <p:xfrm>
          <a:off x="304801" y="1143000"/>
          <a:ext cx="8468002" cy="5067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141791" imgH="3726227" progId="Visio.Drawing.15">
                  <p:embed/>
                </p:oleObj>
              </mc:Choice>
              <mc:Fallback>
                <p:oleObj name="Visio" r:id="rId4" imgW="6141791" imgH="372622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1" y="1143000"/>
                        <a:ext cx="8468002" cy="5067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0635683-41DB-4643-82E0-79848346B93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880651"/>
              </p:ext>
            </p:extLst>
          </p:nvPr>
        </p:nvGraphicFramePr>
        <p:xfrm>
          <a:off x="152400" y="962048"/>
          <a:ext cx="1247752" cy="12477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6" imgW="720037" imgH="720302" progId="Visio.Drawing.15">
                  <p:embed/>
                </p:oleObj>
              </mc:Choice>
              <mc:Fallback>
                <p:oleObj name="Visio" r:id="rId6" imgW="720037" imgH="72030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962048"/>
                        <a:ext cx="1247752" cy="12477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>
                        <a:solidFill>
                          <a:schemeClr val="bg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425C5095-F297-4195-9275-ECD8C9E25F45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4191000" y="914400"/>
            <a:ext cx="50292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Calculate PC + 4 </a:t>
            </a:r>
            <a:r>
              <a:rPr lang="en-US" sz="2200" b="1" dirty="0">
                <a:latin typeface="+mj-lt"/>
              </a:rPr>
              <a:t>and</a:t>
            </a:r>
            <a:endParaRPr lang="en-US" sz="2200" dirty="0">
              <a:latin typeface="+mj-lt"/>
            </a:endParaRPr>
          </a:p>
          <a:p>
            <a:pPr>
              <a:lnSpc>
                <a:spcPct val="90000"/>
              </a:lnSpc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Send Target Address (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ALUOut</a:t>
            </a:r>
            <a:r>
              <a:rPr lang="en-US" sz="2200" b="1" dirty="0">
                <a:solidFill>
                  <a:srgbClr val="0070C0"/>
                </a:solidFill>
                <a:latin typeface="+mj-lt"/>
              </a:rPr>
              <a:t>) to </a:t>
            </a:r>
            <a:r>
              <a:rPr lang="en-US" sz="2200" b="1" dirty="0" err="1">
                <a:solidFill>
                  <a:srgbClr val="0070C0"/>
                </a:solidFill>
                <a:latin typeface="+mj-lt"/>
              </a:rPr>
              <a:t>PCNext</a:t>
            </a:r>
            <a:endParaRPr lang="en-US" sz="2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419878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Main FSM: </a:t>
            </a:r>
            <a:r>
              <a:rPr lang="en-US" sz="44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jal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93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4DDF433A-3818-438E-B3A2-B6260A92C5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336475" y="811147"/>
          <a:ext cx="6740725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4DDF433A-3818-438E-B3A2-B6260A92C51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36475" y="811147"/>
                        <a:ext cx="6740725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B99AA58-CE4B-4B02-980B-9046C5C6E3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5419013"/>
              </p:ext>
            </p:extLst>
          </p:nvPr>
        </p:nvGraphicFramePr>
        <p:xfrm>
          <a:off x="1336475" y="806825"/>
          <a:ext cx="6744006" cy="55134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4621335" imgH="3779677" progId="Visio.Drawing.15">
                  <p:embed/>
                </p:oleObj>
              </mc:Choice>
              <mc:Fallback>
                <p:oleObj name="Visio" r:id="rId5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336475" y="806825"/>
                        <a:ext cx="6744006" cy="55134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F9064D-D757-42AD-9A78-20F2E030A102}"/>
              </a:ext>
            </a:extLst>
          </p:cNvPr>
          <p:cNvSpPr txBox="1"/>
          <p:nvPr/>
        </p:nvSpPr>
        <p:spPr>
          <a:xfrm>
            <a:off x="349250" y="1219200"/>
            <a:ext cx="1555750" cy="840230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</a:pPr>
            <a:r>
              <a:rPr lang="en-US" sz="1800" b="1" dirty="0">
                <a:solidFill>
                  <a:srgbClr val="FF0000"/>
                </a:solidFill>
                <a:latin typeface="+mj-lt"/>
              </a:rPr>
              <a:t>PC + 4 </a:t>
            </a:r>
            <a:r>
              <a:rPr lang="en-US" sz="1800" dirty="0">
                <a:latin typeface="+mj-lt"/>
              </a:rPr>
              <a:t>is written to </a:t>
            </a:r>
            <a:r>
              <a:rPr lang="en-US" sz="1800" b="1" dirty="0" err="1">
                <a:latin typeface="+mj-lt"/>
              </a:rPr>
              <a:t>rd</a:t>
            </a:r>
            <a:r>
              <a:rPr lang="en-US" sz="1800" dirty="0">
                <a:latin typeface="+mj-lt"/>
              </a:rPr>
              <a:t> in </a:t>
            </a:r>
            <a:r>
              <a:rPr lang="en-US" sz="1800" b="1" dirty="0">
                <a:solidFill>
                  <a:srgbClr val="0000FF"/>
                </a:solidFill>
                <a:latin typeface="+mj-lt"/>
              </a:rPr>
              <a:t>S7: ALUWB</a:t>
            </a:r>
            <a:endParaRPr lang="en-US" b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4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Multicycle Processor Main FSM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94</a:t>
            </a:fld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11F0024C-857E-4978-A8BC-7339454E79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5213579"/>
              </p:ext>
            </p:extLst>
          </p:nvPr>
        </p:nvGraphicFramePr>
        <p:xfrm>
          <a:off x="2773120" y="1175981"/>
          <a:ext cx="6294680" cy="5148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4621335" imgH="3779677" progId="Visio.Drawing.15">
                  <p:embed/>
                </p:oleObj>
              </mc:Choice>
              <mc:Fallback>
                <p:oleObj name="Visio" r:id="rId3" imgW="4621335" imgH="377967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3120" y="1175981"/>
                        <a:ext cx="6294680" cy="5148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4D78C1C-1CCC-4192-807F-9BDAAB1492D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7996928"/>
              </p:ext>
            </p:extLst>
          </p:nvPr>
        </p:nvGraphicFramePr>
        <p:xfrm>
          <a:off x="76200" y="859808"/>
          <a:ext cx="3077571" cy="18071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5" imgW="2011680" imgH="1180990" progId="Visio.Drawing.15">
                  <p:embed/>
                </p:oleObj>
              </mc:Choice>
              <mc:Fallback>
                <p:oleObj name="Visio" r:id="rId5" imgW="2011680" imgH="1180990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6200" y="859808"/>
                        <a:ext cx="3077571" cy="18071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479099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62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+mj-lt"/>
              </a:rPr>
              <a:t>Chapter 7: Microarchitecture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DAA03A6C-70A8-504F-B2A9-E24C66359451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>
          <a:xfrm>
            <a:off x="0" y="2438400"/>
            <a:ext cx="9144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itchFamily="34" charset="0"/>
              <a:buNone/>
            </a:pPr>
            <a:r>
              <a:rPr lang="en-US" sz="7200" b="1" dirty="0"/>
              <a:t>Multicycle Performance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031854988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96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Instructions take different number of cycles: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3 cycles: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beq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4 cycles: R-type, </a:t>
            </a:r>
            <a:r>
              <a:rPr lang="en-US" sz="2400" dirty="0" err="1">
                <a:latin typeface="Courier" pitchFamily="49" charset="0"/>
                <a:cs typeface="Arial" charset="0"/>
              </a:rPr>
              <a:t>addi</a:t>
            </a:r>
            <a:r>
              <a:rPr lang="en-US" sz="2400" dirty="0">
                <a:cs typeface="Arial" charset="0"/>
              </a:rPr>
              <a:t>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sw</a:t>
            </a:r>
            <a:r>
              <a:rPr lang="en-US" sz="2400" dirty="0">
                <a:cs typeface="Arial" charset="0"/>
              </a:rPr>
              <a:t> ,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jal</a:t>
            </a:r>
            <a:endParaRPr lang="en-US" sz="2400" dirty="0">
              <a:cs typeface="Arial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dirty="0">
                <a:cs typeface="Arial" charset="0"/>
              </a:rPr>
              <a:t>5 cycles:</a:t>
            </a:r>
            <a:r>
              <a:rPr lang="en-US" sz="24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dirty="0" err="1">
                <a:latin typeface="Courier New" pitchFamily="49" charset="0"/>
                <a:cs typeface="Arial" charset="0"/>
              </a:rPr>
              <a:t>lw</a:t>
            </a:r>
            <a:endParaRPr lang="en-US" sz="24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CPI is weighted average</a:t>
            </a:r>
          </a:p>
          <a:p>
            <a:pPr marL="342900" indent="-342900" algn="just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r>
              <a:rPr lang="en-US" sz="2800" dirty="0">
                <a:latin typeface="+mj-lt"/>
                <a:cs typeface="Arial" charset="0"/>
              </a:rPr>
              <a:t>SPECINT2000 benchmark: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25%</a:t>
            </a:r>
            <a:r>
              <a:rPr lang="en-US" sz="2400" dirty="0">
                <a:latin typeface="+mj-lt"/>
                <a:cs typeface="Arial" charset="0"/>
              </a:rPr>
              <a:t> loads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10%</a:t>
            </a:r>
            <a:r>
              <a:rPr lang="en-US" sz="2400" dirty="0">
                <a:latin typeface="+mj-lt"/>
                <a:cs typeface="Arial" charset="0"/>
              </a:rPr>
              <a:t> stores 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13%</a:t>
            </a:r>
            <a:r>
              <a:rPr lang="en-US" sz="2400" dirty="0">
                <a:latin typeface="+mj-lt"/>
                <a:cs typeface="Arial" charset="0"/>
              </a:rPr>
              <a:t> branches</a:t>
            </a:r>
          </a:p>
          <a:p>
            <a:pPr marL="742950" lvl="1" indent="-285750" algn="just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52%</a:t>
            </a:r>
            <a:r>
              <a:rPr lang="en-US" sz="2400" dirty="0">
                <a:latin typeface="+mj-lt"/>
                <a:cs typeface="Arial" charset="0"/>
              </a:rPr>
              <a:t> R-type</a:t>
            </a:r>
            <a:endParaRPr lang="en-US" sz="2000" dirty="0"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endParaRPr lang="en-US" sz="100" b="1" dirty="0">
              <a:solidFill>
                <a:schemeClr val="accent2"/>
              </a:solidFill>
              <a:latin typeface="+mj-lt"/>
              <a:cs typeface="Arial" charset="0"/>
            </a:endParaRPr>
          </a:p>
          <a:p>
            <a:pPr marL="342900" indent="-342900" algn="just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sz="2400" b="1" dirty="0">
                <a:solidFill>
                  <a:srgbClr val="0070C0"/>
                </a:solidFill>
                <a:latin typeface="+mj-lt"/>
                <a:cs typeface="Arial" charset="0"/>
              </a:rPr>
              <a:t>Average CPI </a:t>
            </a:r>
            <a:r>
              <a:rPr lang="en-US" sz="2400" b="1" dirty="0">
                <a:latin typeface="+mj-lt"/>
                <a:cs typeface="Arial" charset="0"/>
              </a:rPr>
              <a:t>= </a:t>
            </a:r>
            <a:r>
              <a:rPr lang="en-US" sz="2400" dirty="0">
                <a:latin typeface="+mj-lt"/>
                <a:cs typeface="Arial" charset="0"/>
              </a:rPr>
              <a:t>(</a:t>
            </a:r>
            <a:r>
              <a:rPr lang="en-US" sz="2400" b="1" dirty="0">
                <a:solidFill>
                  <a:srgbClr val="00B050"/>
                </a:solidFill>
                <a:latin typeface="+mj-lt"/>
                <a:cs typeface="Arial" charset="0"/>
              </a:rPr>
              <a:t>0.13</a:t>
            </a:r>
            <a:r>
              <a:rPr lang="en-US" sz="2400" dirty="0">
                <a:latin typeface="+mj-lt"/>
                <a:cs typeface="Arial" charset="0"/>
              </a:rPr>
              <a:t>)(3) + (</a:t>
            </a: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+mj-lt"/>
                <a:cs typeface="Arial" charset="0"/>
              </a:rPr>
              <a:t>0.52 + 0.10</a:t>
            </a:r>
            <a:r>
              <a:rPr lang="en-US" sz="2400" dirty="0">
                <a:latin typeface="+mj-lt"/>
                <a:cs typeface="Arial" charset="0"/>
              </a:rPr>
              <a:t>)(4) + (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+mj-lt"/>
                <a:cs typeface="Arial" charset="0"/>
              </a:rPr>
              <a:t>0.25</a:t>
            </a:r>
            <a:r>
              <a:rPr lang="en-US" sz="2400" dirty="0">
                <a:latin typeface="+mj-lt"/>
                <a:cs typeface="Arial" charset="0"/>
              </a:rPr>
              <a:t>)(5) </a:t>
            </a:r>
            <a:r>
              <a:rPr lang="en-US" sz="2400" b="1" dirty="0">
                <a:latin typeface="+mj-lt"/>
                <a:cs typeface="Arial" charset="0"/>
              </a:rPr>
              <a:t>= 4.12</a:t>
            </a:r>
          </a:p>
        </p:txBody>
      </p:sp>
    </p:spTree>
    <p:extLst>
      <p:ext uri="{BB962C8B-B14F-4D97-AF65-F5344CB8AC3E}">
        <p14:creationId xmlns:p14="http://schemas.microsoft.com/office/powerpoint/2010/main" val="110764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Critical Path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97</a:t>
            </a:fld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9ED3292-7B94-4680-B023-9A76D88DA8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9459028"/>
              </p:ext>
            </p:extLst>
          </p:nvPr>
        </p:nvGraphicFramePr>
        <p:xfrm>
          <a:off x="381001" y="948972"/>
          <a:ext cx="8305800" cy="50034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4" imgW="6084375" imgH="3665141" progId="Visio.Drawing.15">
                  <p:embed/>
                </p:oleObj>
              </mc:Choice>
              <mc:Fallback>
                <p:oleObj name="Visio" r:id="rId4" imgW="6084375" imgH="366514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1001" y="948972"/>
                        <a:ext cx="8305800" cy="50034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Rectangle 6">
            <a:extLst>
              <a:ext uri="{FF2B5EF4-FFF2-40B4-BE49-F238E27FC236}">
                <a16:creationId xmlns:a16="http://schemas.microsoft.com/office/drawing/2014/main" id="{DC765122-35B4-4AFC-BC08-2EB3D94D2C74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5105400" y="838200"/>
            <a:ext cx="3048000" cy="75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b="1" dirty="0">
                <a:latin typeface="+mj-lt"/>
              </a:rPr>
              <a:t>Potential Critical Paths: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0070C0"/>
                </a:solidFill>
                <a:latin typeface="+mj-lt"/>
              </a:rPr>
              <a:t>Calculate PC + 4</a:t>
            </a:r>
            <a:r>
              <a:rPr lang="en-US" sz="2200" b="1" dirty="0">
                <a:solidFill>
                  <a:srgbClr val="FF0000"/>
                </a:solidFill>
                <a:latin typeface="+mj-lt"/>
              </a:rPr>
              <a:t> </a:t>
            </a:r>
            <a:r>
              <a:rPr lang="en-US" sz="2200" b="1" dirty="0">
                <a:latin typeface="+mj-lt"/>
              </a:rPr>
              <a:t>or</a:t>
            </a:r>
            <a:endParaRPr lang="en-US" sz="2200" dirty="0">
              <a:latin typeface="+mj-lt"/>
            </a:endParaRP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rgbClr val="FF0000"/>
                </a:solidFill>
                <a:latin typeface="+mj-lt"/>
              </a:rPr>
              <a:t>Read Memory</a:t>
            </a:r>
          </a:p>
        </p:txBody>
      </p:sp>
    </p:spTree>
    <p:extLst>
      <p:ext uri="{BB962C8B-B14F-4D97-AF65-F5344CB8AC3E}">
        <p14:creationId xmlns:p14="http://schemas.microsoft.com/office/powerpoint/2010/main" val="2107289801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Processor Performance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98</a:t>
            </a:fld>
            <a:endParaRPr lang="en-US" dirty="0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9D66453E-FC89-45AF-A0DB-D56FF4DCC54C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685800" y="990600"/>
            <a:ext cx="7696200" cy="495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3200" dirty="0">
                <a:cs typeface="Arial" charset="0"/>
              </a:rPr>
              <a:t>Multicycle critical path:</a:t>
            </a:r>
          </a:p>
          <a:p>
            <a:pPr marL="457200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0070C0"/>
                </a:solidFill>
                <a:cs typeface="Arial" charset="0"/>
              </a:rPr>
              <a:t>Assumptions: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RF is faster than memory</a:t>
            </a:r>
          </a:p>
          <a:p>
            <a:pPr marL="914400" lvl="1" indent="-457200">
              <a:lnSpc>
                <a:spcPct val="90000"/>
              </a:lnSpc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en-US" sz="2600" dirty="0">
                <a:cs typeface="Arial" charset="0"/>
              </a:rPr>
              <a:t>Writing memory is faster than reading memory</a:t>
            </a:r>
          </a:p>
          <a:p>
            <a:pPr>
              <a:lnSpc>
                <a:spcPct val="90000"/>
              </a:lnSpc>
              <a:spcBef>
                <a:spcPct val="20000"/>
              </a:spcBef>
            </a:pPr>
            <a:endParaRPr lang="en-US" sz="3200" b="1" i="1" dirty="0">
              <a:latin typeface="Times New Roman" pitchFamily="18" charset="0"/>
              <a:cs typeface="Arial" charset="0"/>
            </a:endParaRPr>
          </a:p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2600" b="1" i="1" dirty="0">
                <a:latin typeface="Times New Roman" pitchFamily="18" charset="0"/>
                <a:cs typeface="Arial" charset="0"/>
              </a:rPr>
              <a:t>   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6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6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6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6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6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6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6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</a:pPr>
            <a:r>
              <a:rPr lang="en-US" sz="3200" b="1" i="1" dirty="0">
                <a:solidFill>
                  <a:schemeClr val="accent2"/>
                </a:solidFill>
                <a:latin typeface="Times New Roman" pitchFamily="18" charset="0"/>
                <a:cs typeface="Arial" charset="0"/>
              </a:rPr>
              <a:t>  	</a:t>
            </a:r>
            <a:endParaRPr lang="en-US" sz="2800" b="1" baseline="-25000" dirty="0">
              <a:latin typeface="Times New Roman" pitchFamily="18" charset="0"/>
              <a:cs typeface="Arial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sz="2000" b="1" dirty="0">
              <a:solidFill>
                <a:schemeClr val="accent2"/>
              </a:solidFill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793838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457200" y="68759"/>
            <a:ext cx="838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+mj-lt"/>
              </a:rPr>
              <a:t>Multicycle Performance Example</a:t>
            </a:r>
            <a:endParaRPr lang="en-US" sz="44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4CE6545-43F8-4DFB-BFED-8A90CB85E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9FDE98-FD47-6140-A9A6-6873DAAB1D3D}" type="slidenum">
              <a:rPr lang="en-US" smtClean="0"/>
              <a:pPr/>
              <a:t>99</a:t>
            </a:fld>
            <a:endParaRPr lang="en-US" dirty="0"/>
          </a:p>
        </p:txBody>
      </p:sp>
      <p:graphicFrame>
        <p:nvGraphicFramePr>
          <p:cNvPr id="6" name="Group 6">
            <a:extLst>
              <a:ext uri="{FF2B5EF4-FFF2-40B4-BE49-F238E27FC236}">
                <a16:creationId xmlns:a16="http://schemas.microsoft.com/office/drawing/2014/main" id="{4D77ACA7-6FD7-4492-9B4B-404969A6914C}"/>
              </a:ext>
            </a:extLst>
          </p:cNvPr>
          <p:cNvGraphicFramePr>
            <a:graphicFrameLocks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70357639"/>
              </p:ext>
            </p:extLst>
          </p:nvPr>
        </p:nvGraphicFramePr>
        <p:xfrm>
          <a:off x="1447800" y="1003679"/>
          <a:ext cx="6248400" cy="4513201"/>
        </p:xfrm>
        <a:graphic>
          <a:graphicData uri="http://schemas.openxmlformats.org/drawingml/2006/table">
            <a:tbl>
              <a:tblPr/>
              <a:tblGrid>
                <a:gridCol w="2667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5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749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Element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Parameter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Delay (</a:t>
                      </a:r>
                      <a:r>
                        <a:rPr kumimoji="0" lang="en-US" sz="28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ps</a:t>
                      </a:r>
                      <a:r>
                        <a:rPr kumimoji="0" lang="en-US" sz="2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j-lt"/>
                          <a:cs typeface="Arial" charset="0"/>
                        </a:rPr>
                        <a:t>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clock-to-Q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pcq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_PC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40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50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Multiplexer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mux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AND-OR gate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AND</a:t>
                      </a:r>
                      <a:r>
                        <a:rPr kumimoji="0" lang="en-US" sz="2000" b="0" i="0" u="none" strike="noStrike" cap="none" normalizeH="0" baseline="-2500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-OR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6347997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ALU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ALU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120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Decoder (Control Unit)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Extend unit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000" b="0" i="1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dec</a:t>
                      </a:r>
                      <a:endParaRPr kumimoji="0" lang="en-US" sz="2000" b="0" i="0" u="none" strike="noStrike" cap="none" normalizeH="0" baseline="-2500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18" charset="0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35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9487151"/>
                  </a:ext>
                </a:extLst>
              </a:tr>
              <a:tr h="3929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Memory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mem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200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183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read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read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100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328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Register file setup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1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t</a:t>
                      </a:r>
                      <a:r>
                        <a:rPr kumimoji="0" lang="en-US" sz="2000" b="0" i="1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RF</a:t>
                      </a:r>
                      <a:r>
                        <a:rPr kumimoji="0" lang="en-US" sz="2000" b="0" i="0" u="none" strike="noStrike" cap="none" normalizeH="0" baseline="-2500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cs typeface="Arial" charset="0"/>
                        </a:rPr>
                        <a:t>setup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lt"/>
                          <a:cs typeface="Arial" charset="0"/>
                        </a:rPr>
                        <a:t>60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16" name="Rectangle 5">
            <a:extLst>
              <a:ext uri="{FF2B5EF4-FFF2-40B4-BE49-F238E27FC236}">
                <a16:creationId xmlns:a16="http://schemas.microsoft.com/office/drawing/2014/main" id="{6ACB48A0-FFD6-428C-B8D5-035891192371}"/>
              </a:ext>
            </a:extLst>
          </p:cNvPr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066800" y="5904468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>
                <a:latin typeface="Times New Roman" pitchFamily="18" charset="0"/>
                <a:cs typeface="Arial" charset="0"/>
              </a:rPr>
              <a:t>            </a:t>
            </a:r>
            <a:r>
              <a:rPr lang="en-US" sz="2400" dirty="0">
                <a:latin typeface="Times New Roman" pitchFamily="18" charset="0"/>
                <a:cs typeface="Arial" charset="0"/>
              </a:rPr>
              <a:t>= (40 + 25 + 2*30 + 200 + 50) </a:t>
            </a:r>
            <a:r>
              <a:rPr lang="en-US" sz="2400" dirty="0" err="1">
                <a:latin typeface="Times New Roman" pitchFamily="18" charset="0"/>
                <a:cs typeface="Arial" charset="0"/>
              </a:rPr>
              <a:t>ps</a:t>
            </a:r>
            <a:r>
              <a:rPr lang="en-US" sz="2400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375 </a:t>
            </a:r>
            <a:r>
              <a:rPr lang="en-US" sz="2400" b="1" dirty="0" err="1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ps</a:t>
            </a:r>
            <a:r>
              <a:rPr lang="en-US" sz="2400" b="1" dirty="0">
                <a:solidFill>
                  <a:srgbClr val="0070C0"/>
                </a:solidFill>
                <a:latin typeface="Times New Roman" pitchFamily="18" charset="0"/>
                <a:cs typeface="Arial" charset="0"/>
              </a:rPr>
              <a:t> </a:t>
            </a:r>
          </a:p>
        </p:txBody>
      </p:sp>
      <p:sp>
        <p:nvSpPr>
          <p:cNvPr id="17" name="Rectangle 5">
            <a:extLst>
              <a:ext uri="{FF2B5EF4-FFF2-40B4-BE49-F238E27FC236}">
                <a16:creationId xmlns:a16="http://schemas.microsoft.com/office/drawing/2014/main" id="{BFA8BDC8-2FBC-41B3-8631-178E4856CCB5}"/>
              </a:ext>
            </a:extLst>
          </p:cNvPr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066800" y="5486400"/>
            <a:ext cx="76962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lvl="1" indent="-342900">
              <a:lnSpc>
                <a:spcPct val="90000"/>
              </a:lnSpc>
              <a:spcBef>
                <a:spcPct val="20000"/>
              </a:spcBef>
            </a:pP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c_multi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=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i="1" baseline="-25000" dirty="0" err="1">
                <a:latin typeface="Times New Roman" pitchFamily="18" charset="0"/>
                <a:cs typeface="Arial" charset="0"/>
              </a:rPr>
              <a:t>pcq</a:t>
            </a:r>
            <a:r>
              <a:rPr lang="en-US" sz="2400" b="1" i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dec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+ 2</a:t>
            </a:r>
            <a:r>
              <a:rPr lang="en-US" sz="2400" b="1" i="1" dirty="0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mux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 + max(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ALU</a:t>
            </a:r>
            <a:r>
              <a:rPr lang="en-US" sz="2400" b="1" baseline="-25000" dirty="0">
                <a:latin typeface="Times New Roman" pitchFamily="18" charset="0"/>
                <a:cs typeface="Arial" charset="0"/>
              </a:rPr>
              <a:t> 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,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mem</a:t>
            </a:r>
            <a:r>
              <a:rPr lang="en-US" sz="2400" b="1" dirty="0">
                <a:latin typeface="Times New Roman" pitchFamily="18" charset="0"/>
                <a:cs typeface="Arial" charset="0"/>
              </a:rPr>
              <a:t>) + </a:t>
            </a:r>
            <a:r>
              <a:rPr lang="en-US" sz="2400" b="1" i="1" dirty="0" err="1">
                <a:latin typeface="Times New Roman" pitchFamily="18" charset="0"/>
                <a:cs typeface="Arial" charset="0"/>
              </a:rPr>
              <a:t>t</a:t>
            </a:r>
            <a:r>
              <a:rPr lang="en-US" sz="2400" b="1" baseline="-25000" dirty="0" err="1">
                <a:latin typeface="Times New Roman" pitchFamily="18" charset="0"/>
                <a:cs typeface="Arial" charset="0"/>
              </a:rPr>
              <a:t>setup</a:t>
            </a:r>
            <a:endParaRPr lang="en-US" sz="2400" dirty="0">
              <a:latin typeface="Times New Roman" pitchFamily="18" charset="0"/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20695F9-4CEC-406C-83AA-1E055256F90B}"/>
              </a:ext>
            </a:extLst>
          </p:cNvPr>
          <p:cNvSpPr/>
          <p:nvPr/>
        </p:nvSpPr>
        <p:spPr>
          <a:xfrm>
            <a:off x="2285999" y="5952252"/>
            <a:ext cx="6144431" cy="372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995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45596</TotalTime>
  <Words>4796</Words>
  <Application>Microsoft Office PowerPoint</Application>
  <PresentationFormat>On-screen Show (4:3)</PresentationFormat>
  <Paragraphs>1375</Paragraphs>
  <Slides>160</Slides>
  <Notes>160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160</vt:i4>
      </vt:variant>
    </vt:vector>
  </HeadingPairs>
  <TitlesOfParts>
    <vt:vector size="168" baseType="lpstr">
      <vt:lpstr>Arial</vt:lpstr>
      <vt:lpstr>Arial Black</vt:lpstr>
      <vt:lpstr>Calibri</vt:lpstr>
      <vt:lpstr>Courier</vt:lpstr>
      <vt:lpstr>Courier New</vt:lpstr>
      <vt:lpstr>Times New Roman</vt:lpstr>
      <vt:lpstr>Office Theme</vt:lpstr>
      <vt:lpstr>Visio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Harvey Mudd College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sharris</dc:creator>
  <cp:lastModifiedBy>Sarah Harris</cp:lastModifiedBy>
  <cp:revision>877</cp:revision>
  <cp:lastPrinted>2020-10-15T19:55:21Z</cp:lastPrinted>
  <dcterms:created xsi:type="dcterms:W3CDTF">2012-08-07T04:56:47Z</dcterms:created>
  <dcterms:modified xsi:type="dcterms:W3CDTF">2021-01-28T17:06:55Z</dcterms:modified>
</cp:coreProperties>
</file>